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0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76C3-7AE5-4CFF-8911-25FDE15D0CFD}" type="datetimeFigureOut">
              <a:rPr lang="fr-CA" smtClean="0"/>
              <a:t>2015-06-04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46A2739-17FC-467F-8E9F-55583B34B9F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76C3-7AE5-4CFF-8911-25FDE15D0CFD}" type="datetimeFigureOut">
              <a:rPr lang="fr-CA" smtClean="0"/>
              <a:t>2015-06-04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2739-17FC-467F-8E9F-55583B34B9F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76C3-7AE5-4CFF-8911-25FDE15D0CFD}" type="datetimeFigureOut">
              <a:rPr lang="fr-CA" smtClean="0"/>
              <a:t>2015-06-04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2739-17FC-467F-8E9F-55583B34B9F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76C3-7AE5-4CFF-8911-25FDE15D0CFD}" type="datetimeFigureOut">
              <a:rPr lang="fr-CA" smtClean="0"/>
              <a:t>2015-06-04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2739-17FC-467F-8E9F-55583B34B9F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76C3-7AE5-4CFF-8911-25FDE15D0CFD}" type="datetimeFigureOut">
              <a:rPr lang="fr-CA" smtClean="0"/>
              <a:t>2015-06-04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2739-17FC-467F-8E9F-55583B34B9F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76C3-7AE5-4CFF-8911-25FDE15D0CFD}" type="datetimeFigureOut">
              <a:rPr lang="fr-CA" smtClean="0"/>
              <a:t>2015-06-04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2739-17FC-467F-8E9F-55583B34B9FB}" type="slidenum">
              <a:rPr lang="fr-CA" smtClean="0"/>
              <a:t>‹N°›</a:t>
            </a:fld>
            <a:endParaRPr lang="fr-CA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76C3-7AE5-4CFF-8911-25FDE15D0CFD}" type="datetimeFigureOut">
              <a:rPr lang="fr-CA" smtClean="0"/>
              <a:t>2015-06-04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2739-17FC-467F-8E9F-55583B34B9FB}" type="slidenum">
              <a:rPr lang="fr-CA" smtClean="0"/>
              <a:t>‹N°›</a:t>
            </a:fld>
            <a:endParaRPr lang="fr-CA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76C3-7AE5-4CFF-8911-25FDE15D0CFD}" type="datetimeFigureOut">
              <a:rPr lang="fr-CA" smtClean="0"/>
              <a:t>2015-06-04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2739-17FC-467F-8E9F-55583B34B9F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76C3-7AE5-4CFF-8911-25FDE15D0CFD}" type="datetimeFigureOut">
              <a:rPr lang="fr-CA" smtClean="0"/>
              <a:t>2015-06-04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2739-17FC-467F-8E9F-55583B34B9F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76C3-7AE5-4CFF-8911-25FDE15D0CFD}" type="datetimeFigureOut">
              <a:rPr lang="fr-CA" smtClean="0"/>
              <a:t>2015-06-04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2739-17FC-467F-8E9F-55583B34B9FB}" type="slidenum">
              <a:rPr lang="fr-CA" smtClean="0"/>
              <a:t>‹N°›</a:t>
            </a:fld>
            <a:endParaRPr lang="fr-CA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76C3-7AE5-4CFF-8911-25FDE15D0CFD}" type="datetimeFigureOut">
              <a:rPr lang="fr-CA" smtClean="0"/>
              <a:t>2015-06-04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2739-17FC-467F-8E9F-55583B34B9FB}" type="slidenum">
              <a:rPr lang="fr-CA" smtClean="0"/>
              <a:t>‹N°›</a:t>
            </a:fld>
            <a:endParaRPr lang="fr-CA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02776C3-7AE5-4CFF-8911-25FDE15D0CFD}" type="datetimeFigureOut">
              <a:rPr lang="fr-CA" smtClean="0"/>
              <a:t>2015-06-04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946A2739-17FC-467F-8E9F-55583B34B9FB}" type="slidenum">
              <a:rPr lang="fr-CA" smtClean="0"/>
              <a:t>‹N°›</a:t>
            </a:fld>
            <a:endParaRPr lang="fr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627784" y="836712"/>
            <a:ext cx="3886200" cy="1524000"/>
          </a:xfrm>
        </p:spPr>
        <p:txBody>
          <a:bodyPr>
            <a:normAutofit/>
          </a:bodyPr>
          <a:lstStyle/>
          <a:p>
            <a:r>
              <a:rPr lang="fr-CA" sz="4000" b="1" dirty="0" smtClean="0"/>
              <a:t>CONCLUSION</a:t>
            </a:r>
            <a:endParaRPr lang="fr-CA" sz="4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2996952"/>
            <a:ext cx="7774632" cy="1825625"/>
          </a:xfrm>
        </p:spPr>
        <p:txBody>
          <a:bodyPr/>
          <a:lstStyle/>
          <a:p>
            <a:r>
              <a:rPr lang="fr-CA" b="1" smtClean="0">
                <a:solidFill>
                  <a:srgbClr val="FFFF00"/>
                </a:solidFill>
              </a:rPr>
              <a:t>THESIS STATEMENT EXAMPLE</a:t>
            </a:r>
            <a:r>
              <a:rPr lang="fr-CA" b="1" dirty="0" smtClean="0">
                <a:solidFill>
                  <a:srgbClr val="FFFF00"/>
                </a:solidFill>
              </a:rPr>
              <a:t>: </a:t>
            </a:r>
            <a:br>
              <a:rPr lang="fr-CA" b="1" dirty="0" smtClean="0">
                <a:solidFill>
                  <a:srgbClr val="FFFF00"/>
                </a:solidFill>
              </a:rPr>
            </a:br>
            <a:r>
              <a:rPr lang="fr-CA" b="1" dirty="0" smtClean="0">
                <a:solidFill>
                  <a:srgbClr val="FFFF00"/>
                </a:solidFill>
              </a:rPr>
              <a:t/>
            </a:r>
            <a:br>
              <a:rPr lang="fr-CA" b="1" dirty="0" smtClean="0">
                <a:solidFill>
                  <a:srgbClr val="FFFF00"/>
                </a:solidFill>
              </a:rPr>
            </a:br>
            <a:r>
              <a:rPr lang="fr-CA" b="1" dirty="0" smtClean="0">
                <a:solidFill>
                  <a:srgbClr val="FFFF00"/>
                </a:solidFill>
              </a:rPr>
              <a:t>FACEBOOK IS A POSITIVE THING FOR OUR SOCIETY.</a:t>
            </a:r>
            <a:endParaRPr lang="fr-CA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77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1. CONCLUDING SENTENCE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THIS LETS THE READER KNOW YOU ARE FINISHING YOUR ESSAY.</a:t>
            </a:r>
          </a:p>
          <a:p>
            <a:r>
              <a:rPr lang="fr-CA" dirty="0" smtClean="0"/>
              <a:t>IT </a:t>
            </a:r>
            <a:r>
              <a:rPr lang="fr-CA" dirty="0" smtClean="0"/>
              <a:t>RE-WORDS </a:t>
            </a:r>
            <a:r>
              <a:rPr lang="fr-CA" dirty="0" smtClean="0"/>
              <a:t>YOUR </a:t>
            </a:r>
            <a:r>
              <a:rPr lang="fr-CA" dirty="0" smtClean="0"/>
              <a:t>POSITION.</a:t>
            </a:r>
            <a:r>
              <a:rPr lang="fr-CA" dirty="0" smtClean="0"/>
              <a:t> 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HERE IS AN EXAMPLE:</a:t>
            </a:r>
            <a:br>
              <a:rPr lang="fr-CA" dirty="0" smtClean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b="1" dirty="0" smtClean="0"/>
              <a:t>In conclusion, Facebook </a:t>
            </a:r>
            <a:r>
              <a:rPr lang="fr-CA" b="1" dirty="0" err="1" smtClean="0"/>
              <a:t>is</a:t>
            </a:r>
            <a:r>
              <a:rPr lang="fr-CA" b="1" dirty="0" smtClean="0"/>
              <a:t> a </a:t>
            </a:r>
            <a:r>
              <a:rPr lang="fr-CA" b="1" dirty="0" err="1" smtClean="0"/>
              <a:t>great</a:t>
            </a:r>
            <a:r>
              <a:rPr lang="fr-CA" b="1" dirty="0" smtClean="0"/>
              <a:t> </a:t>
            </a:r>
            <a:r>
              <a:rPr lang="fr-CA" b="1" dirty="0" err="1" smtClean="0"/>
              <a:t>thing</a:t>
            </a:r>
            <a:r>
              <a:rPr lang="fr-CA" b="1" dirty="0" smtClean="0"/>
              <a:t> in </a:t>
            </a:r>
            <a:r>
              <a:rPr lang="fr-CA" b="1" dirty="0" err="1" smtClean="0"/>
              <a:t>our</a:t>
            </a:r>
            <a:r>
              <a:rPr lang="fr-CA" b="1" dirty="0" smtClean="0"/>
              <a:t> </a:t>
            </a:r>
            <a:r>
              <a:rPr lang="fr-CA" b="1" dirty="0" err="1" smtClean="0"/>
              <a:t>lives</a:t>
            </a:r>
            <a:r>
              <a:rPr lang="fr-CA" b="1" dirty="0" smtClean="0"/>
              <a:t>.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1368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2. </a:t>
            </a:r>
            <a:r>
              <a:rPr lang="fr-CA" dirty="0" err="1" smtClean="0"/>
              <a:t>Little</a:t>
            </a:r>
            <a:r>
              <a:rPr lang="fr-CA" dirty="0" smtClean="0"/>
              <a:t> </a:t>
            </a:r>
            <a:r>
              <a:rPr lang="fr-CA" dirty="0" err="1" smtClean="0"/>
              <a:t>summary</a:t>
            </a:r>
            <a:r>
              <a:rPr lang="fr-CA" dirty="0" smtClean="0"/>
              <a:t> OF ARGUMENTS </a:t>
            </a:r>
            <a:r>
              <a:rPr lang="fr-CA" dirty="0" smtClean="0"/>
              <a:t>+ 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   Final </a:t>
            </a:r>
            <a:r>
              <a:rPr lang="fr-CA" dirty="0" smtClean="0"/>
              <a:t>QUESTION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THIS </a:t>
            </a:r>
            <a:r>
              <a:rPr lang="fr-CA" dirty="0" smtClean="0"/>
              <a:t>SUMMARIZES THE TWO ARGUMENTS IN DIFFERENT WORDS </a:t>
            </a:r>
            <a:r>
              <a:rPr lang="fr-CA" dirty="0" smtClean="0"/>
              <a:t>AND CLOSES IT ALTOGETHER.</a:t>
            </a:r>
            <a:br>
              <a:rPr lang="fr-CA" dirty="0" smtClean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HERE IS AN EXAMPLE:</a:t>
            </a:r>
            <a:br>
              <a:rPr lang="fr-CA" dirty="0" smtClean="0"/>
            </a:br>
            <a:r>
              <a:rPr lang="fr-CA" b="1" dirty="0" smtClean="0"/>
              <a:t/>
            </a:r>
            <a:br>
              <a:rPr lang="fr-CA" b="1" dirty="0" smtClean="0"/>
            </a:br>
            <a:r>
              <a:rPr lang="fr-CA" b="1" dirty="0" smtClean="0">
                <a:solidFill>
                  <a:srgbClr val="FFFF00"/>
                </a:solidFill>
              </a:rPr>
              <a:t>Facebook </a:t>
            </a:r>
            <a:r>
              <a:rPr lang="fr-CA" b="1" dirty="0" err="1" smtClean="0">
                <a:solidFill>
                  <a:srgbClr val="FFFF00"/>
                </a:solidFill>
              </a:rPr>
              <a:t>can</a:t>
            </a:r>
            <a:r>
              <a:rPr lang="fr-CA" b="1" dirty="0" smtClean="0">
                <a:solidFill>
                  <a:srgbClr val="FFFF00"/>
                </a:solidFill>
              </a:rPr>
              <a:t> help </a:t>
            </a:r>
            <a:r>
              <a:rPr lang="fr-CA" b="1" dirty="0" err="1" smtClean="0">
                <a:solidFill>
                  <a:srgbClr val="FFFF00"/>
                </a:solidFill>
              </a:rPr>
              <a:t>you</a:t>
            </a:r>
            <a:r>
              <a:rPr lang="fr-CA" b="1" dirty="0" smtClean="0">
                <a:solidFill>
                  <a:srgbClr val="FFFF00"/>
                </a:solidFill>
              </a:rPr>
              <a:t> </a:t>
            </a:r>
            <a:r>
              <a:rPr lang="fr-CA" b="1" dirty="0" err="1" smtClean="0">
                <a:solidFill>
                  <a:srgbClr val="FFFF00"/>
                </a:solidFill>
              </a:rPr>
              <a:t>connect</a:t>
            </a:r>
            <a:r>
              <a:rPr lang="fr-CA" b="1" dirty="0" smtClean="0">
                <a:solidFill>
                  <a:srgbClr val="FFFF00"/>
                </a:solidFill>
              </a:rPr>
              <a:t> to </a:t>
            </a:r>
            <a:r>
              <a:rPr lang="fr-CA" b="1" dirty="0" err="1" smtClean="0">
                <a:solidFill>
                  <a:srgbClr val="FFFF00"/>
                </a:solidFill>
              </a:rPr>
              <a:t>so</a:t>
            </a:r>
            <a:r>
              <a:rPr lang="fr-CA" b="1" dirty="0" smtClean="0">
                <a:solidFill>
                  <a:srgbClr val="FFFF00"/>
                </a:solidFill>
              </a:rPr>
              <a:t> </a:t>
            </a:r>
            <a:r>
              <a:rPr lang="fr-CA" b="1" dirty="0" err="1" smtClean="0">
                <a:solidFill>
                  <a:srgbClr val="FFFF00"/>
                </a:solidFill>
              </a:rPr>
              <a:t>many</a:t>
            </a:r>
            <a:r>
              <a:rPr lang="fr-CA" b="1" dirty="0" smtClean="0">
                <a:solidFill>
                  <a:srgbClr val="FFFF00"/>
                </a:solidFill>
              </a:rPr>
              <a:t> people </a:t>
            </a:r>
            <a:r>
              <a:rPr lang="fr-CA" b="1" dirty="0" err="1" smtClean="0">
                <a:solidFill>
                  <a:srgbClr val="FFFF00"/>
                </a:solidFill>
              </a:rPr>
              <a:t>around</a:t>
            </a:r>
            <a:r>
              <a:rPr lang="fr-CA" b="1" dirty="0" smtClean="0">
                <a:solidFill>
                  <a:srgbClr val="FFFF00"/>
                </a:solidFill>
              </a:rPr>
              <a:t> the world. It </a:t>
            </a:r>
            <a:r>
              <a:rPr lang="fr-CA" b="1" dirty="0" err="1" smtClean="0">
                <a:solidFill>
                  <a:srgbClr val="FFFF00"/>
                </a:solidFill>
              </a:rPr>
              <a:t>is</a:t>
            </a:r>
            <a:r>
              <a:rPr lang="fr-CA" b="1" dirty="0" smtClean="0">
                <a:solidFill>
                  <a:srgbClr val="FFFF00"/>
                </a:solidFill>
              </a:rPr>
              <a:t> a social network </a:t>
            </a:r>
            <a:r>
              <a:rPr lang="fr-CA" b="1" dirty="0" err="1" smtClean="0">
                <a:solidFill>
                  <a:srgbClr val="FFFF00"/>
                </a:solidFill>
              </a:rPr>
              <a:t>that</a:t>
            </a:r>
            <a:r>
              <a:rPr lang="fr-CA" b="1" dirty="0" smtClean="0">
                <a:solidFill>
                  <a:srgbClr val="FFFF00"/>
                </a:solidFill>
              </a:rPr>
              <a:t> </a:t>
            </a:r>
            <a:r>
              <a:rPr lang="fr-CA" b="1" dirty="0" err="1" smtClean="0">
                <a:solidFill>
                  <a:srgbClr val="FFFF00"/>
                </a:solidFill>
              </a:rPr>
              <a:t>is</a:t>
            </a:r>
            <a:r>
              <a:rPr lang="fr-CA" b="1" dirty="0" smtClean="0">
                <a:solidFill>
                  <a:srgbClr val="FFFF00"/>
                </a:solidFill>
              </a:rPr>
              <a:t> </a:t>
            </a:r>
            <a:r>
              <a:rPr lang="fr-CA" b="1" dirty="0" err="1" smtClean="0">
                <a:solidFill>
                  <a:srgbClr val="FFFF00"/>
                </a:solidFill>
              </a:rPr>
              <a:t>very</a:t>
            </a:r>
            <a:r>
              <a:rPr lang="fr-CA" b="1" dirty="0" smtClean="0">
                <a:solidFill>
                  <a:srgbClr val="FFFF00"/>
                </a:solidFill>
              </a:rPr>
              <a:t> </a:t>
            </a:r>
            <a:r>
              <a:rPr lang="fr-CA" b="1" dirty="0" err="1" smtClean="0">
                <a:solidFill>
                  <a:srgbClr val="FFFF00"/>
                </a:solidFill>
              </a:rPr>
              <a:t>popular</a:t>
            </a:r>
            <a:r>
              <a:rPr lang="fr-CA" b="1" dirty="0" smtClean="0">
                <a:solidFill>
                  <a:srgbClr val="FFFF00"/>
                </a:solidFill>
              </a:rPr>
              <a:t> </a:t>
            </a:r>
            <a:r>
              <a:rPr lang="fr-CA" b="1" dirty="0" err="1" smtClean="0">
                <a:solidFill>
                  <a:srgbClr val="FFFF00"/>
                </a:solidFill>
              </a:rPr>
              <a:t>because</a:t>
            </a:r>
            <a:r>
              <a:rPr lang="fr-CA" b="1" dirty="0" smtClean="0">
                <a:solidFill>
                  <a:srgbClr val="FFFF00"/>
                </a:solidFill>
              </a:rPr>
              <a:t> of </a:t>
            </a:r>
            <a:r>
              <a:rPr lang="fr-CA" b="1" dirty="0" err="1" smtClean="0">
                <a:solidFill>
                  <a:srgbClr val="FFFF00"/>
                </a:solidFill>
              </a:rPr>
              <a:t>this</a:t>
            </a:r>
            <a:r>
              <a:rPr lang="fr-CA" b="1" dirty="0" smtClean="0">
                <a:solidFill>
                  <a:srgbClr val="FFFF00"/>
                </a:solidFill>
              </a:rPr>
              <a:t> </a:t>
            </a:r>
            <a:r>
              <a:rPr lang="fr-CA" b="1" dirty="0" err="1" smtClean="0">
                <a:solidFill>
                  <a:srgbClr val="FFFF00"/>
                </a:solidFill>
              </a:rPr>
              <a:t>reason</a:t>
            </a:r>
            <a:r>
              <a:rPr lang="fr-CA" b="1" dirty="0" smtClean="0">
                <a:solidFill>
                  <a:srgbClr val="FFFF00"/>
                </a:solidFill>
              </a:rPr>
              <a:t>. </a:t>
            </a:r>
            <a:r>
              <a:rPr lang="fr-CA" b="1" dirty="0">
                <a:solidFill>
                  <a:srgbClr val="FFFF00"/>
                </a:solidFill>
              </a:rPr>
              <a:t/>
            </a:r>
            <a:br>
              <a:rPr lang="fr-CA" b="1" dirty="0">
                <a:solidFill>
                  <a:srgbClr val="FFFF00"/>
                </a:solidFill>
              </a:rPr>
            </a:br>
            <a:r>
              <a:rPr lang="fr-CA" b="1" dirty="0" smtClean="0">
                <a:solidFill>
                  <a:srgbClr val="FFFF00"/>
                </a:solidFill>
              </a:rPr>
              <a:t/>
            </a:r>
            <a:br>
              <a:rPr lang="fr-CA" b="1" dirty="0" smtClean="0">
                <a:solidFill>
                  <a:srgbClr val="FFFF00"/>
                </a:solidFill>
              </a:rPr>
            </a:br>
            <a:r>
              <a:rPr lang="fr-CA" b="1" dirty="0" smtClean="0">
                <a:solidFill>
                  <a:srgbClr val="FFC000"/>
                </a:solidFill>
              </a:rPr>
              <a:t>Do </a:t>
            </a:r>
            <a:r>
              <a:rPr lang="fr-CA" b="1" dirty="0" err="1" smtClean="0">
                <a:solidFill>
                  <a:srgbClr val="FFC000"/>
                </a:solidFill>
              </a:rPr>
              <a:t>you</a:t>
            </a:r>
            <a:r>
              <a:rPr lang="fr-CA" b="1" dirty="0" smtClean="0">
                <a:solidFill>
                  <a:srgbClr val="FFC000"/>
                </a:solidFill>
              </a:rPr>
              <a:t> </a:t>
            </a:r>
            <a:r>
              <a:rPr lang="fr-CA" b="1" dirty="0" err="1" smtClean="0">
                <a:solidFill>
                  <a:srgbClr val="FFC000"/>
                </a:solidFill>
              </a:rPr>
              <a:t>think</a:t>
            </a:r>
            <a:r>
              <a:rPr lang="fr-CA" b="1" dirty="0" smtClean="0">
                <a:solidFill>
                  <a:srgbClr val="FFC000"/>
                </a:solidFill>
              </a:rPr>
              <a:t> </a:t>
            </a:r>
            <a:r>
              <a:rPr lang="fr-CA" b="1" dirty="0" err="1" smtClean="0">
                <a:solidFill>
                  <a:srgbClr val="FFC000"/>
                </a:solidFill>
              </a:rPr>
              <a:t>facebook</a:t>
            </a:r>
            <a:r>
              <a:rPr lang="fr-CA" b="1" dirty="0" smtClean="0">
                <a:solidFill>
                  <a:srgbClr val="FFC000"/>
                </a:solidFill>
              </a:rPr>
              <a:t> </a:t>
            </a:r>
            <a:r>
              <a:rPr lang="fr-CA" b="1" dirty="0" err="1" smtClean="0">
                <a:solidFill>
                  <a:srgbClr val="FFC000"/>
                </a:solidFill>
              </a:rPr>
              <a:t>should</a:t>
            </a:r>
            <a:r>
              <a:rPr lang="fr-CA" b="1" dirty="0" smtClean="0">
                <a:solidFill>
                  <a:srgbClr val="FFC000"/>
                </a:solidFill>
              </a:rPr>
              <a:t> </a:t>
            </a:r>
            <a:r>
              <a:rPr lang="fr-CA" b="1" dirty="0" err="1" smtClean="0">
                <a:solidFill>
                  <a:srgbClr val="FFC000"/>
                </a:solidFill>
              </a:rPr>
              <a:t>be</a:t>
            </a:r>
            <a:r>
              <a:rPr lang="fr-CA" b="1" dirty="0" smtClean="0">
                <a:solidFill>
                  <a:srgbClr val="FFC000"/>
                </a:solidFill>
              </a:rPr>
              <a:t> accessible in the </a:t>
            </a:r>
            <a:r>
              <a:rPr lang="fr-CA" b="1" dirty="0" err="1" smtClean="0">
                <a:solidFill>
                  <a:srgbClr val="FFC000"/>
                </a:solidFill>
              </a:rPr>
              <a:t>classroom</a:t>
            </a:r>
            <a:r>
              <a:rPr lang="fr-CA" b="1" dirty="0" smtClean="0">
                <a:solidFill>
                  <a:srgbClr val="FFFF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4984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As a </a:t>
            </a:r>
            <a:r>
              <a:rPr lang="fr-CA" dirty="0" err="1" smtClean="0"/>
              <a:t>whole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lvl="0" indent="0">
              <a:buClr>
                <a:srgbClr val="86CE24"/>
              </a:buClr>
              <a:buNone/>
            </a:pP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In </a:t>
            </a:r>
            <a:r>
              <a:rPr lang="en-US" sz="2400" b="1" dirty="0"/>
              <a:t>conclusion, Facebook is a great thing in our lives. </a:t>
            </a:r>
            <a:r>
              <a:rPr lang="fr-CA" sz="2400" b="1" dirty="0" smtClean="0"/>
              <a:t/>
            </a:r>
            <a:br>
              <a:rPr lang="fr-CA" sz="2400" b="1" dirty="0" smtClean="0"/>
            </a:br>
            <a:r>
              <a:rPr lang="fr-CA" sz="2400" b="1" dirty="0">
                <a:solidFill>
                  <a:srgbClr val="FFFF00"/>
                </a:solidFill>
              </a:rPr>
              <a:t>Facebook </a:t>
            </a:r>
            <a:r>
              <a:rPr lang="fr-CA" sz="2400" b="1" dirty="0" err="1">
                <a:solidFill>
                  <a:srgbClr val="FFFF00"/>
                </a:solidFill>
              </a:rPr>
              <a:t>can</a:t>
            </a:r>
            <a:r>
              <a:rPr lang="fr-CA" sz="2400" b="1" dirty="0">
                <a:solidFill>
                  <a:srgbClr val="FFFF00"/>
                </a:solidFill>
              </a:rPr>
              <a:t> help </a:t>
            </a:r>
            <a:r>
              <a:rPr lang="fr-CA" sz="2400" b="1" dirty="0" err="1">
                <a:solidFill>
                  <a:srgbClr val="FFFF00"/>
                </a:solidFill>
              </a:rPr>
              <a:t>you</a:t>
            </a:r>
            <a:r>
              <a:rPr lang="fr-CA" sz="2400" b="1" dirty="0">
                <a:solidFill>
                  <a:srgbClr val="FFFF00"/>
                </a:solidFill>
              </a:rPr>
              <a:t> </a:t>
            </a:r>
            <a:r>
              <a:rPr lang="fr-CA" sz="2400" b="1" dirty="0" err="1">
                <a:solidFill>
                  <a:srgbClr val="FFFF00"/>
                </a:solidFill>
              </a:rPr>
              <a:t>connect</a:t>
            </a:r>
            <a:r>
              <a:rPr lang="fr-CA" sz="2400" b="1" dirty="0">
                <a:solidFill>
                  <a:srgbClr val="FFFF00"/>
                </a:solidFill>
              </a:rPr>
              <a:t> to </a:t>
            </a:r>
            <a:r>
              <a:rPr lang="fr-CA" sz="2400" b="1" dirty="0" err="1">
                <a:solidFill>
                  <a:srgbClr val="FFFF00"/>
                </a:solidFill>
              </a:rPr>
              <a:t>so</a:t>
            </a:r>
            <a:r>
              <a:rPr lang="fr-CA" sz="2400" b="1" dirty="0">
                <a:solidFill>
                  <a:srgbClr val="FFFF00"/>
                </a:solidFill>
              </a:rPr>
              <a:t> </a:t>
            </a:r>
            <a:r>
              <a:rPr lang="fr-CA" sz="2400" b="1" dirty="0" err="1">
                <a:solidFill>
                  <a:srgbClr val="FFFF00"/>
                </a:solidFill>
              </a:rPr>
              <a:t>many</a:t>
            </a:r>
            <a:r>
              <a:rPr lang="fr-CA" sz="2400" b="1" dirty="0">
                <a:solidFill>
                  <a:srgbClr val="FFFF00"/>
                </a:solidFill>
              </a:rPr>
              <a:t> people </a:t>
            </a:r>
            <a:r>
              <a:rPr lang="fr-CA" sz="2400" b="1" dirty="0" err="1">
                <a:solidFill>
                  <a:srgbClr val="FFFF00"/>
                </a:solidFill>
              </a:rPr>
              <a:t>around</a:t>
            </a:r>
            <a:r>
              <a:rPr lang="fr-CA" sz="2400" b="1" dirty="0">
                <a:solidFill>
                  <a:srgbClr val="FFFF00"/>
                </a:solidFill>
              </a:rPr>
              <a:t> the world. It </a:t>
            </a:r>
            <a:r>
              <a:rPr lang="fr-CA" sz="2400" b="1" dirty="0" err="1">
                <a:solidFill>
                  <a:srgbClr val="FFFF00"/>
                </a:solidFill>
              </a:rPr>
              <a:t>is</a:t>
            </a:r>
            <a:r>
              <a:rPr lang="fr-CA" sz="2400" b="1" dirty="0">
                <a:solidFill>
                  <a:srgbClr val="FFFF00"/>
                </a:solidFill>
              </a:rPr>
              <a:t> a social network </a:t>
            </a:r>
            <a:r>
              <a:rPr lang="fr-CA" sz="2400" b="1" dirty="0" err="1">
                <a:solidFill>
                  <a:srgbClr val="FFFF00"/>
                </a:solidFill>
              </a:rPr>
              <a:t>that</a:t>
            </a:r>
            <a:r>
              <a:rPr lang="fr-CA" sz="2400" b="1" dirty="0">
                <a:solidFill>
                  <a:srgbClr val="FFFF00"/>
                </a:solidFill>
              </a:rPr>
              <a:t> </a:t>
            </a:r>
            <a:r>
              <a:rPr lang="fr-CA" sz="2400" b="1" dirty="0" err="1">
                <a:solidFill>
                  <a:srgbClr val="FFFF00"/>
                </a:solidFill>
              </a:rPr>
              <a:t>is</a:t>
            </a:r>
            <a:r>
              <a:rPr lang="fr-CA" sz="2400" b="1" dirty="0">
                <a:solidFill>
                  <a:srgbClr val="FFFF00"/>
                </a:solidFill>
              </a:rPr>
              <a:t> </a:t>
            </a:r>
            <a:r>
              <a:rPr lang="fr-CA" sz="2400" b="1" dirty="0" err="1">
                <a:solidFill>
                  <a:srgbClr val="FFFF00"/>
                </a:solidFill>
              </a:rPr>
              <a:t>very</a:t>
            </a:r>
            <a:r>
              <a:rPr lang="fr-CA" sz="2400" b="1" dirty="0">
                <a:solidFill>
                  <a:srgbClr val="FFFF00"/>
                </a:solidFill>
              </a:rPr>
              <a:t> </a:t>
            </a:r>
            <a:r>
              <a:rPr lang="fr-CA" sz="2400" b="1" dirty="0" err="1">
                <a:solidFill>
                  <a:srgbClr val="FFFF00"/>
                </a:solidFill>
              </a:rPr>
              <a:t>popular</a:t>
            </a:r>
            <a:r>
              <a:rPr lang="fr-CA" sz="2400" b="1" dirty="0">
                <a:solidFill>
                  <a:srgbClr val="FFFF00"/>
                </a:solidFill>
              </a:rPr>
              <a:t> </a:t>
            </a:r>
            <a:r>
              <a:rPr lang="fr-CA" sz="2400" b="1" dirty="0" err="1">
                <a:solidFill>
                  <a:srgbClr val="FFFF00"/>
                </a:solidFill>
              </a:rPr>
              <a:t>because</a:t>
            </a:r>
            <a:r>
              <a:rPr lang="fr-CA" sz="2400" b="1" dirty="0">
                <a:solidFill>
                  <a:srgbClr val="FFFF00"/>
                </a:solidFill>
              </a:rPr>
              <a:t> of </a:t>
            </a:r>
            <a:r>
              <a:rPr lang="fr-CA" sz="2400" b="1" dirty="0" err="1">
                <a:solidFill>
                  <a:srgbClr val="FFFF00"/>
                </a:solidFill>
              </a:rPr>
              <a:t>this</a:t>
            </a:r>
            <a:r>
              <a:rPr lang="fr-CA" sz="2400" b="1" dirty="0">
                <a:solidFill>
                  <a:srgbClr val="FFFF00"/>
                </a:solidFill>
              </a:rPr>
              <a:t> </a:t>
            </a:r>
            <a:r>
              <a:rPr lang="fr-CA" sz="2400" b="1" dirty="0" err="1">
                <a:solidFill>
                  <a:srgbClr val="FFFF00"/>
                </a:solidFill>
              </a:rPr>
              <a:t>reason</a:t>
            </a:r>
            <a:r>
              <a:rPr lang="fr-CA" sz="2400" b="1" dirty="0">
                <a:solidFill>
                  <a:srgbClr val="FFFF00"/>
                </a:solidFill>
              </a:rPr>
              <a:t>. </a:t>
            </a:r>
            <a:r>
              <a:rPr lang="fr-CA" sz="2400" b="1" dirty="0" smtClean="0">
                <a:solidFill>
                  <a:srgbClr val="FFFF00"/>
                </a:solidFill>
              </a:rPr>
              <a:t>Do </a:t>
            </a:r>
            <a:r>
              <a:rPr lang="fr-CA" sz="2400" b="1" dirty="0" err="1" smtClean="0">
                <a:solidFill>
                  <a:srgbClr val="FFFF00"/>
                </a:solidFill>
              </a:rPr>
              <a:t>you</a:t>
            </a:r>
            <a:r>
              <a:rPr lang="fr-CA" sz="2400" b="1" dirty="0" smtClean="0">
                <a:solidFill>
                  <a:srgbClr val="FFFF00"/>
                </a:solidFill>
              </a:rPr>
              <a:t> </a:t>
            </a:r>
            <a:r>
              <a:rPr lang="fr-CA" sz="2400" b="1" dirty="0" err="1" smtClean="0">
                <a:solidFill>
                  <a:srgbClr val="FFFF00"/>
                </a:solidFill>
              </a:rPr>
              <a:t>think</a:t>
            </a:r>
            <a:r>
              <a:rPr lang="fr-CA" sz="2400" b="1" dirty="0" smtClean="0">
                <a:solidFill>
                  <a:srgbClr val="FFFF00"/>
                </a:solidFill>
              </a:rPr>
              <a:t> Facebook </a:t>
            </a:r>
            <a:r>
              <a:rPr lang="fr-CA" sz="2400" b="1" dirty="0" err="1" smtClean="0">
                <a:solidFill>
                  <a:srgbClr val="FFFF00"/>
                </a:solidFill>
              </a:rPr>
              <a:t>should</a:t>
            </a:r>
            <a:r>
              <a:rPr lang="fr-CA" sz="2400" b="1" dirty="0" smtClean="0">
                <a:solidFill>
                  <a:srgbClr val="FFFF00"/>
                </a:solidFill>
              </a:rPr>
              <a:t> </a:t>
            </a:r>
            <a:r>
              <a:rPr lang="fr-CA" sz="2400" b="1" dirty="0" err="1" smtClean="0">
                <a:solidFill>
                  <a:srgbClr val="FFFF00"/>
                </a:solidFill>
              </a:rPr>
              <a:t>be</a:t>
            </a:r>
            <a:r>
              <a:rPr lang="fr-CA" sz="2400" b="1" dirty="0" smtClean="0">
                <a:solidFill>
                  <a:srgbClr val="FFFF00"/>
                </a:solidFill>
              </a:rPr>
              <a:t> accessible in the </a:t>
            </a:r>
            <a:r>
              <a:rPr lang="fr-CA" sz="2400" b="1" dirty="0" err="1" smtClean="0">
                <a:solidFill>
                  <a:srgbClr val="FFFF00"/>
                </a:solidFill>
              </a:rPr>
              <a:t>classroom</a:t>
            </a:r>
            <a:r>
              <a:rPr lang="fr-CA" sz="2400" b="1" dirty="0">
                <a:solidFill>
                  <a:srgbClr val="FFFF00"/>
                </a:solidFill>
              </a:rPr>
              <a:t>?</a:t>
            </a:r>
            <a:r>
              <a:rPr lang="fr-CA" sz="2400" b="1" dirty="0" smtClean="0">
                <a:solidFill>
                  <a:srgbClr val="FFFF00"/>
                </a:solidFill>
              </a:rPr>
              <a:t> </a:t>
            </a:r>
            <a:endParaRPr lang="fr-CA" sz="2400" b="1" dirty="0">
              <a:solidFill>
                <a:srgbClr val="FFFFFF"/>
              </a:solidFill>
            </a:endParaRP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5246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799" y="117566"/>
            <a:ext cx="7772400" cy="868958"/>
          </a:xfrm>
        </p:spPr>
        <p:txBody>
          <a:bodyPr>
            <a:normAutofit/>
          </a:bodyPr>
          <a:lstStyle/>
          <a:p>
            <a:pPr algn="ctr"/>
            <a:r>
              <a:rPr lang="fr-CA" sz="3200" dirty="0" smtClean="0"/>
              <a:t>The </a:t>
            </a:r>
            <a:r>
              <a:rPr lang="fr-CA" sz="3200" dirty="0" err="1" smtClean="0"/>
              <a:t>whole</a:t>
            </a:r>
            <a:r>
              <a:rPr lang="fr-CA" sz="3200" dirty="0" smtClean="0"/>
              <a:t> </a:t>
            </a:r>
            <a:r>
              <a:rPr lang="fr-CA" sz="3200" dirty="0" err="1" smtClean="0"/>
              <a:t>essay</a:t>
            </a:r>
            <a:endParaRPr lang="fr-CA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0728"/>
            <a:ext cx="9143999" cy="5877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110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3568" y="476672"/>
            <a:ext cx="7772400" cy="5040560"/>
          </a:xfrm>
        </p:spPr>
        <p:txBody>
          <a:bodyPr>
            <a:normAutofit fontScale="92500"/>
          </a:bodyPr>
          <a:lstStyle/>
          <a:p>
            <a:r>
              <a:rPr lang="fr-CA" dirty="0" smtClean="0"/>
              <a:t>WRITE CONCLUSIONS TO THESE THESIS STATEMENTS AND DO NOT FORGET TO SUMMARIZE THE ARGUMENTS.  </a:t>
            </a:r>
            <a:br>
              <a:rPr lang="fr-CA" dirty="0" smtClean="0"/>
            </a:br>
            <a:r>
              <a:rPr lang="fr-CA" dirty="0" smtClean="0"/>
              <a:t>HAND IT IN AT THE END OF CLASS</a:t>
            </a:r>
            <a:r>
              <a:rPr lang="fr-CA" dirty="0" smtClean="0"/>
              <a:t>.</a:t>
            </a:r>
            <a:r>
              <a:rPr lang="fr-CA" sz="2400" b="1" dirty="0">
                <a:solidFill>
                  <a:srgbClr val="FFFF00"/>
                </a:solidFill>
                <a:latin typeface="Perpetua"/>
              </a:rPr>
              <a:t/>
            </a:r>
            <a:br>
              <a:rPr lang="fr-CA" sz="2400" b="1" dirty="0">
                <a:solidFill>
                  <a:srgbClr val="FFFF00"/>
                </a:solidFill>
                <a:latin typeface="Perpetua"/>
              </a:rPr>
            </a:br>
            <a:r>
              <a:rPr lang="fr-CA" sz="2400" b="1" dirty="0">
                <a:solidFill>
                  <a:srgbClr val="FFFF00"/>
                </a:solidFill>
                <a:latin typeface="Perpetua"/>
              </a:rPr>
              <a:t/>
            </a:r>
            <a:br>
              <a:rPr lang="fr-CA" sz="2400" b="1" dirty="0">
                <a:solidFill>
                  <a:srgbClr val="FFFF00"/>
                </a:solidFill>
                <a:latin typeface="Perpetua"/>
              </a:rPr>
            </a:br>
            <a:r>
              <a:rPr lang="fr-CA" sz="2400" b="1" dirty="0" smtClean="0">
                <a:solidFill>
                  <a:srgbClr val="FFFF00"/>
                </a:solidFill>
                <a:latin typeface="Perpetua"/>
              </a:rPr>
              <a:t>1) </a:t>
            </a:r>
            <a:r>
              <a:rPr lang="fr-CA" sz="2400" b="1" dirty="0">
                <a:solidFill>
                  <a:srgbClr val="FFFF00"/>
                </a:solidFill>
                <a:latin typeface="Perpetua"/>
              </a:rPr>
              <a:t>Physical </a:t>
            </a:r>
            <a:r>
              <a:rPr lang="fr-CA" sz="2400" b="1" dirty="0" err="1">
                <a:solidFill>
                  <a:srgbClr val="FFFF00"/>
                </a:solidFill>
                <a:latin typeface="Perpetua"/>
              </a:rPr>
              <a:t>education</a:t>
            </a:r>
            <a:r>
              <a:rPr lang="fr-CA" sz="2400" b="1" dirty="0">
                <a:solidFill>
                  <a:srgbClr val="FFFF00"/>
                </a:solidFill>
                <a:latin typeface="Perpetua"/>
              </a:rPr>
              <a:t> </a:t>
            </a:r>
            <a:r>
              <a:rPr lang="fr-CA" sz="2400" b="1" dirty="0" err="1">
                <a:solidFill>
                  <a:srgbClr val="FFFF00"/>
                </a:solidFill>
                <a:latin typeface="Perpetua"/>
              </a:rPr>
              <a:t>should</a:t>
            </a:r>
            <a:r>
              <a:rPr lang="fr-CA" sz="2400" b="1" dirty="0">
                <a:solidFill>
                  <a:srgbClr val="FFFF00"/>
                </a:solidFill>
                <a:latin typeface="Perpetua"/>
              </a:rPr>
              <a:t> </a:t>
            </a:r>
            <a:r>
              <a:rPr lang="fr-CA" sz="2400" b="1" dirty="0" err="1">
                <a:solidFill>
                  <a:srgbClr val="FFFF00"/>
                </a:solidFill>
                <a:latin typeface="Perpetua"/>
              </a:rPr>
              <a:t>be</a:t>
            </a:r>
            <a:r>
              <a:rPr lang="fr-CA" sz="2400" b="1" dirty="0">
                <a:solidFill>
                  <a:srgbClr val="FFFF00"/>
                </a:solidFill>
                <a:latin typeface="Perpetua"/>
              </a:rPr>
              <a:t> </a:t>
            </a:r>
            <a:r>
              <a:rPr lang="fr-CA" sz="2400" b="1" dirty="0" err="1">
                <a:solidFill>
                  <a:srgbClr val="FFFF00"/>
                </a:solidFill>
                <a:latin typeface="Perpetua"/>
              </a:rPr>
              <a:t>compulsory</a:t>
            </a:r>
            <a:r>
              <a:rPr lang="fr-CA" sz="2400" b="1" dirty="0">
                <a:solidFill>
                  <a:srgbClr val="FFFF00"/>
                </a:solidFill>
                <a:latin typeface="Perpetua"/>
              </a:rPr>
              <a:t> </a:t>
            </a:r>
            <a:r>
              <a:rPr lang="fr-CA" sz="2400" b="1" dirty="0" err="1">
                <a:solidFill>
                  <a:srgbClr val="FFFF00"/>
                </a:solidFill>
                <a:latin typeface="Perpetua"/>
              </a:rPr>
              <a:t>because</a:t>
            </a:r>
            <a:r>
              <a:rPr lang="fr-CA" sz="2400" b="1" dirty="0">
                <a:solidFill>
                  <a:srgbClr val="FFFF00"/>
                </a:solidFill>
                <a:latin typeface="Perpetua"/>
              </a:rPr>
              <a:t> </a:t>
            </a:r>
            <a:r>
              <a:rPr lang="fr-CA" sz="2400" b="1" dirty="0" err="1">
                <a:solidFill>
                  <a:srgbClr val="FFFF00"/>
                </a:solidFill>
                <a:latin typeface="Perpetua"/>
              </a:rPr>
              <a:t>it</a:t>
            </a:r>
            <a:r>
              <a:rPr lang="fr-CA" sz="2400" b="1" dirty="0">
                <a:solidFill>
                  <a:srgbClr val="FFFF00"/>
                </a:solidFill>
                <a:latin typeface="Perpetua"/>
              </a:rPr>
              <a:t> </a:t>
            </a:r>
            <a:r>
              <a:rPr lang="fr-CA" sz="2400" b="1" dirty="0" err="1">
                <a:solidFill>
                  <a:srgbClr val="FFFF00"/>
                </a:solidFill>
                <a:latin typeface="Perpetua"/>
              </a:rPr>
              <a:t>can</a:t>
            </a:r>
            <a:r>
              <a:rPr lang="fr-CA" sz="2400" b="1" dirty="0">
                <a:solidFill>
                  <a:srgbClr val="FFFF00"/>
                </a:solidFill>
                <a:latin typeface="Perpetua"/>
              </a:rPr>
              <a:t> </a:t>
            </a:r>
            <a:r>
              <a:rPr lang="fr-CA" sz="2400" b="1" dirty="0" smtClean="0">
                <a:solidFill>
                  <a:srgbClr val="FFFF00"/>
                </a:solidFill>
                <a:latin typeface="Perpetua"/>
              </a:rPr>
              <a:t/>
            </a:r>
            <a:br>
              <a:rPr lang="fr-CA" sz="2400" b="1" dirty="0" smtClean="0">
                <a:solidFill>
                  <a:srgbClr val="FFFF00"/>
                </a:solidFill>
                <a:latin typeface="Perpetua"/>
              </a:rPr>
            </a:br>
            <a:r>
              <a:rPr lang="fr-CA" sz="2400" b="1" dirty="0" smtClean="0">
                <a:solidFill>
                  <a:srgbClr val="FFFF00"/>
                </a:solidFill>
                <a:latin typeface="Perpetua"/>
              </a:rPr>
              <a:t>     help </a:t>
            </a:r>
            <a:r>
              <a:rPr lang="fr-CA" sz="2400" b="1" dirty="0" err="1" smtClean="0">
                <a:solidFill>
                  <a:srgbClr val="FFFF00"/>
                </a:solidFill>
                <a:latin typeface="Perpetua"/>
              </a:rPr>
              <a:t>children</a:t>
            </a:r>
            <a:r>
              <a:rPr lang="fr-CA" sz="2400" b="1" dirty="0" smtClean="0">
                <a:solidFill>
                  <a:srgbClr val="FFFF00"/>
                </a:solidFill>
                <a:latin typeface="Perpetua"/>
              </a:rPr>
              <a:t> </a:t>
            </a:r>
            <a:r>
              <a:rPr lang="fr-CA" sz="2400" b="1" dirty="0" err="1">
                <a:solidFill>
                  <a:srgbClr val="FFFF00"/>
                </a:solidFill>
                <a:latin typeface="Perpetua"/>
              </a:rPr>
              <a:t>stay</a:t>
            </a:r>
            <a:r>
              <a:rPr lang="fr-CA" sz="2400" b="1" dirty="0">
                <a:solidFill>
                  <a:srgbClr val="FFFF00"/>
                </a:solidFill>
                <a:latin typeface="Perpetua"/>
              </a:rPr>
              <a:t> </a:t>
            </a:r>
            <a:r>
              <a:rPr lang="fr-CA" sz="2400" b="1" dirty="0" smtClean="0">
                <a:solidFill>
                  <a:srgbClr val="FFFF00"/>
                </a:solidFill>
                <a:latin typeface="Perpetua"/>
              </a:rPr>
              <a:t>fit and </a:t>
            </a:r>
            <a:r>
              <a:rPr lang="fr-CA" sz="2400" b="1" dirty="0" err="1" smtClean="0">
                <a:solidFill>
                  <a:srgbClr val="FFFF00"/>
                </a:solidFill>
                <a:latin typeface="Perpetua"/>
              </a:rPr>
              <a:t>it</a:t>
            </a:r>
            <a:r>
              <a:rPr lang="fr-CA" sz="2400" b="1" dirty="0" smtClean="0">
                <a:solidFill>
                  <a:srgbClr val="FFFF00"/>
                </a:solidFill>
                <a:latin typeface="Perpetua"/>
              </a:rPr>
              <a:t> </a:t>
            </a:r>
            <a:r>
              <a:rPr lang="fr-CA" sz="2400" b="1" dirty="0" err="1" smtClean="0">
                <a:solidFill>
                  <a:srgbClr val="FFFF00"/>
                </a:solidFill>
                <a:latin typeface="Perpetua"/>
              </a:rPr>
              <a:t>will</a:t>
            </a:r>
            <a:r>
              <a:rPr lang="fr-CA" sz="2400" b="1" dirty="0" smtClean="0">
                <a:solidFill>
                  <a:srgbClr val="FFFF00"/>
                </a:solidFill>
                <a:latin typeface="Perpetua"/>
              </a:rPr>
              <a:t> </a:t>
            </a:r>
            <a:r>
              <a:rPr lang="fr-CA" sz="2400" b="1" dirty="0" err="1" smtClean="0">
                <a:solidFill>
                  <a:srgbClr val="FFFF00"/>
                </a:solidFill>
                <a:latin typeface="Perpetua"/>
              </a:rPr>
              <a:t>keep</a:t>
            </a:r>
            <a:r>
              <a:rPr lang="fr-CA" sz="2400" b="1" dirty="0" smtClean="0">
                <a:solidFill>
                  <a:srgbClr val="FFFF00"/>
                </a:solidFill>
                <a:latin typeface="Perpetua"/>
              </a:rPr>
              <a:t> </a:t>
            </a:r>
            <a:r>
              <a:rPr lang="fr-CA" sz="2400" b="1" dirty="0" err="1" smtClean="0">
                <a:solidFill>
                  <a:srgbClr val="FFFF00"/>
                </a:solidFill>
                <a:latin typeface="Perpetua"/>
              </a:rPr>
              <a:t>them</a:t>
            </a:r>
            <a:r>
              <a:rPr lang="fr-CA" sz="2400" b="1" dirty="0" smtClean="0">
                <a:solidFill>
                  <a:srgbClr val="FFFF00"/>
                </a:solidFill>
                <a:latin typeface="Perpetua"/>
              </a:rPr>
              <a:t> more </a:t>
            </a:r>
            <a:r>
              <a:rPr lang="fr-CA" sz="2400" b="1" dirty="0" err="1" smtClean="0">
                <a:solidFill>
                  <a:srgbClr val="FFFF00"/>
                </a:solidFill>
                <a:latin typeface="Perpetua"/>
              </a:rPr>
              <a:t>alert</a:t>
            </a:r>
            <a:r>
              <a:rPr lang="fr-CA" sz="2400" b="1" dirty="0" smtClean="0">
                <a:solidFill>
                  <a:srgbClr val="FFFF00"/>
                </a:solidFill>
                <a:latin typeface="Perpetua"/>
              </a:rPr>
              <a:t> </a:t>
            </a:r>
            <a:br>
              <a:rPr lang="fr-CA" sz="2400" b="1" dirty="0" smtClean="0">
                <a:solidFill>
                  <a:srgbClr val="FFFF00"/>
                </a:solidFill>
                <a:latin typeface="Perpetua"/>
              </a:rPr>
            </a:br>
            <a:r>
              <a:rPr lang="fr-CA" sz="2400" b="1" dirty="0" smtClean="0">
                <a:solidFill>
                  <a:srgbClr val="FFFF00"/>
                </a:solidFill>
                <a:latin typeface="Perpetua"/>
              </a:rPr>
              <a:t>     </a:t>
            </a:r>
            <a:r>
              <a:rPr lang="fr-CA" sz="2400" b="1" dirty="0" err="1" smtClean="0">
                <a:solidFill>
                  <a:srgbClr val="FFFF00"/>
                </a:solidFill>
                <a:latin typeface="Perpetua"/>
              </a:rPr>
              <a:t>throughout</a:t>
            </a:r>
            <a:r>
              <a:rPr lang="fr-CA" sz="2400" b="1" dirty="0" smtClean="0">
                <a:solidFill>
                  <a:srgbClr val="FFFF00"/>
                </a:solidFill>
                <a:latin typeface="Perpetua"/>
              </a:rPr>
              <a:t> </a:t>
            </a:r>
            <a:r>
              <a:rPr lang="fr-CA" sz="2400" b="1" dirty="0" err="1" smtClean="0">
                <a:solidFill>
                  <a:srgbClr val="FFFF00"/>
                </a:solidFill>
                <a:latin typeface="Perpetua"/>
              </a:rPr>
              <a:t>their</a:t>
            </a:r>
            <a:r>
              <a:rPr lang="fr-CA" sz="2400" b="1" dirty="0" smtClean="0">
                <a:solidFill>
                  <a:srgbClr val="FFFF00"/>
                </a:solidFill>
                <a:latin typeface="Perpetua"/>
              </a:rPr>
              <a:t> </a:t>
            </a:r>
            <a:r>
              <a:rPr lang="fr-CA" sz="2400" b="1" dirty="0" err="1" smtClean="0">
                <a:solidFill>
                  <a:srgbClr val="FFFF00"/>
                </a:solidFill>
                <a:latin typeface="Perpetua"/>
              </a:rPr>
              <a:t>day</a:t>
            </a:r>
            <a:r>
              <a:rPr lang="fr-CA" sz="2400" b="1" dirty="0" smtClean="0">
                <a:solidFill>
                  <a:srgbClr val="FFFF00"/>
                </a:solidFill>
                <a:latin typeface="Perpetua"/>
              </a:rPr>
              <a:t> at </a:t>
            </a:r>
            <a:r>
              <a:rPr lang="fr-CA" sz="2400" b="1" dirty="0" err="1" smtClean="0">
                <a:solidFill>
                  <a:srgbClr val="FFFF00"/>
                </a:solidFill>
                <a:latin typeface="Perpetua"/>
              </a:rPr>
              <a:t>school</a:t>
            </a:r>
            <a:r>
              <a:rPr lang="fr-CA" sz="2400" b="1" dirty="0" smtClean="0">
                <a:solidFill>
                  <a:srgbClr val="FFFF00"/>
                </a:solidFill>
                <a:latin typeface="Perpetua"/>
              </a:rPr>
              <a:t>.</a:t>
            </a:r>
            <a:r>
              <a:rPr lang="fr-CA" sz="2400" b="1" dirty="0">
                <a:solidFill>
                  <a:srgbClr val="FFFF00"/>
                </a:solidFill>
                <a:latin typeface="Perpetua"/>
              </a:rPr>
              <a:t/>
            </a:r>
            <a:br>
              <a:rPr lang="fr-CA" sz="2400" b="1" dirty="0">
                <a:solidFill>
                  <a:srgbClr val="FFFF00"/>
                </a:solidFill>
                <a:latin typeface="Perpetua"/>
              </a:rPr>
            </a:br>
            <a:r>
              <a:rPr lang="fr-CA" sz="2400" b="1" dirty="0">
                <a:solidFill>
                  <a:srgbClr val="FFFF00"/>
                </a:solidFill>
                <a:latin typeface="Perpetua"/>
              </a:rPr>
              <a:t/>
            </a:r>
            <a:br>
              <a:rPr lang="fr-CA" sz="2400" b="1" dirty="0">
                <a:solidFill>
                  <a:srgbClr val="FFFF00"/>
                </a:solidFill>
                <a:latin typeface="Perpetua"/>
              </a:rPr>
            </a:br>
            <a:r>
              <a:rPr lang="fr-CA" sz="2400" b="1" dirty="0" smtClean="0">
                <a:solidFill>
                  <a:srgbClr val="FFFF00"/>
                </a:solidFill>
                <a:latin typeface="Perpetua"/>
              </a:rPr>
              <a:t>2) </a:t>
            </a:r>
            <a:r>
              <a:rPr lang="en-US" sz="2400" b="1" dirty="0">
                <a:solidFill>
                  <a:srgbClr val="FFFF00"/>
                </a:solidFill>
                <a:latin typeface="Perpetua"/>
              </a:rPr>
              <a:t>Schools should ban the presence of cellphones because </a:t>
            </a:r>
            <a:r>
              <a:rPr lang="en-US" sz="2400" b="1" dirty="0" smtClean="0">
                <a:solidFill>
                  <a:srgbClr val="FFFF00"/>
                </a:solidFill>
                <a:latin typeface="Perpetua"/>
              </a:rPr>
              <a:t>it </a:t>
            </a:r>
            <a:br>
              <a:rPr lang="en-US" sz="2400" b="1" dirty="0" smtClean="0">
                <a:solidFill>
                  <a:srgbClr val="FFFF00"/>
                </a:solidFill>
                <a:latin typeface="Perpetua"/>
              </a:rPr>
            </a:br>
            <a:r>
              <a:rPr lang="en-US" sz="2400" b="1" dirty="0" smtClean="0">
                <a:solidFill>
                  <a:srgbClr val="FFFF00"/>
                </a:solidFill>
                <a:latin typeface="Perpetua"/>
              </a:rPr>
              <a:t>    distracts students from </a:t>
            </a:r>
            <a:r>
              <a:rPr lang="en-US" sz="2400" b="1" dirty="0">
                <a:solidFill>
                  <a:srgbClr val="FFFF00"/>
                </a:solidFill>
                <a:latin typeface="Perpetua"/>
              </a:rPr>
              <a:t>their school </a:t>
            </a:r>
            <a:r>
              <a:rPr lang="en-US" sz="2400" b="1" dirty="0" smtClean="0">
                <a:solidFill>
                  <a:srgbClr val="FFFF00"/>
                </a:solidFill>
                <a:latin typeface="Perpetua"/>
              </a:rPr>
              <a:t>work and it can </a:t>
            </a:r>
            <a:br>
              <a:rPr lang="en-US" sz="2400" b="1" dirty="0" smtClean="0">
                <a:solidFill>
                  <a:srgbClr val="FFFF00"/>
                </a:solidFill>
                <a:latin typeface="Perpetua"/>
              </a:rPr>
            </a:br>
            <a:r>
              <a:rPr lang="en-US" sz="2400" b="1" dirty="0" smtClean="0">
                <a:solidFill>
                  <a:srgbClr val="FFFF00"/>
                </a:solidFill>
                <a:latin typeface="Perpetua"/>
              </a:rPr>
              <a:t>    encourage cheating.</a:t>
            </a:r>
            <a:r>
              <a:rPr lang="en-US" sz="2400" b="1" dirty="0">
                <a:solidFill>
                  <a:srgbClr val="FFFF00"/>
                </a:solidFill>
                <a:latin typeface="Perpetua"/>
              </a:rPr>
              <a:t/>
            </a:r>
            <a:br>
              <a:rPr lang="en-US" sz="2400" b="1" dirty="0">
                <a:solidFill>
                  <a:srgbClr val="FFFF00"/>
                </a:solidFill>
                <a:latin typeface="Perpetua"/>
              </a:rPr>
            </a:br>
            <a:r>
              <a:rPr lang="en-US" sz="2400" b="1" dirty="0">
                <a:solidFill>
                  <a:srgbClr val="FFFF00"/>
                </a:solidFill>
                <a:latin typeface="Perpetua"/>
              </a:rPr>
              <a:t/>
            </a:r>
            <a:br>
              <a:rPr lang="en-US" sz="2400" b="1" dirty="0">
                <a:solidFill>
                  <a:srgbClr val="FFFF00"/>
                </a:solidFill>
                <a:latin typeface="Perpetua"/>
              </a:rPr>
            </a:br>
            <a:r>
              <a:rPr lang="en-US" sz="2400" b="1" dirty="0" smtClean="0">
                <a:solidFill>
                  <a:srgbClr val="FFFF00"/>
                </a:solidFill>
                <a:latin typeface="Perpetua"/>
              </a:rPr>
              <a:t>3) Schools should reduce the amount of homework </a:t>
            </a:r>
            <a:br>
              <a:rPr lang="en-US" sz="2400" b="1" dirty="0" smtClean="0">
                <a:solidFill>
                  <a:srgbClr val="FFFF00"/>
                </a:solidFill>
                <a:latin typeface="Perpetua"/>
              </a:rPr>
            </a:br>
            <a:r>
              <a:rPr lang="en-US" sz="2400" b="1" dirty="0" smtClean="0">
                <a:solidFill>
                  <a:srgbClr val="FFFF00"/>
                </a:solidFill>
                <a:latin typeface="Perpetua"/>
              </a:rPr>
              <a:t>     because it will allow students to have more time to </a:t>
            </a:r>
            <a:br>
              <a:rPr lang="en-US" sz="2400" b="1" dirty="0" smtClean="0">
                <a:solidFill>
                  <a:srgbClr val="FFFF00"/>
                </a:solidFill>
                <a:latin typeface="Perpetua"/>
              </a:rPr>
            </a:br>
            <a:r>
              <a:rPr lang="en-US" sz="2400" b="1" dirty="0" smtClean="0">
                <a:solidFill>
                  <a:srgbClr val="FFFF00"/>
                </a:solidFill>
                <a:latin typeface="Perpetua"/>
              </a:rPr>
              <a:t>    partake in social activities and they will feel less stressed.</a:t>
            </a:r>
            <a:endParaRPr lang="fr-CA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54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HOW TO WRITE A CONCLUSION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ASK YOURSELF:</a:t>
            </a:r>
            <a:br>
              <a:rPr lang="fr-CA" dirty="0" smtClean="0"/>
            </a:br>
            <a:r>
              <a:rPr lang="fr-CA" dirty="0" smtClean="0"/>
              <a:t>1) WHAT IS MY POSITION?</a:t>
            </a:r>
            <a:br>
              <a:rPr lang="fr-CA" dirty="0" smtClean="0"/>
            </a:br>
            <a:r>
              <a:rPr lang="fr-CA" dirty="0" smtClean="0"/>
              <a:t>2) REWORD IT.</a:t>
            </a:r>
            <a:r>
              <a:rPr lang="fr-CA" dirty="0"/>
              <a:t/>
            </a:r>
            <a:br>
              <a:rPr lang="fr-CA" dirty="0"/>
            </a:br>
            <a:r>
              <a:rPr lang="fr-CA" dirty="0" smtClean="0"/>
              <a:t>3) WHAT ARE MY ARGUMENTS?</a:t>
            </a:r>
            <a:br>
              <a:rPr lang="fr-CA" dirty="0" smtClean="0"/>
            </a:br>
            <a:r>
              <a:rPr lang="fr-CA" dirty="0" smtClean="0"/>
              <a:t>4) REWORD IT.</a:t>
            </a:r>
            <a:br>
              <a:rPr lang="fr-CA" dirty="0" smtClean="0"/>
            </a:br>
            <a:r>
              <a:rPr lang="fr-CA" dirty="0" smtClean="0"/>
              <a:t>5) ASK A FINAL QUESTION ABOUT THE TOPIC THAT WILL MAKE </a:t>
            </a:r>
            <a:br>
              <a:rPr lang="fr-CA" dirty="0" smtClean="0"/>
            </a:br>
            <a:r>
              <a:rPr lang="fr-CA" dirty="0" smtClean="0"/>
              <a:t>   PEOPLE THINK…</a:t>
            </a:r>
            <a:br>
              <a:rPr lang="fr-CA" dirty="0" smtClean="0"/>
            </a:br>
            <a:endParaRPr lang="fr-CA" dirty="0" smtClean="0"/>
          </a:p>
          <a:p>
            <a:r>
              <a:rPr lang="fr-CA" dirty="0" smtClean="0"/>
              <a:t>PUT IT ALL TOGETHER AND YOU WILL HAVE COMPLETED YOUR CONCLUSION !</a:t>
            </a:r>
          </a:p>
        </p:txBody>
      </p:sp>
    </p:spTree>
    <p:extLst>
      <p:ext uri="{BB962C8B-B14F-4D97-AF65-F5344CB8AC3E}">
        <p14:creationId xmlns:p14="http://schemas.microsoft.com/office/powerpoint/2010/main" val="1425003270"/>
      </p:ext>
    </p:extLst>
  </p:cSld>
  <p:clrMapOvr>
    <a:masterClrMapping/>
  </p:clrMapOvr>
</p:sld>
</file>

<file path=ppt/theme/theme1.xml><?xml version="1.0" encoding="utf-8"?>
<a:theme xmlns:a="http://schemas.openxmlformats.org/drawingml/2006/main" name="urbain pop">
  <a:themeElements>
    <a:clrScheme name="urbai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i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i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Pop urbain</Template>
  <TotalTime>85</TotalTime>
  <Words>74</Words>
  <Application>Microsoft Office PowerPoint</Application>
  <PresentationFormat>Affichage à l'écran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urbain pop</vt:lpstr>
      <vt:lpstr>CONCLUSION</vt:lpstr>
      <vt:lpstr>1. CONCLUDING SENTENCE</vt:lpstr>
      <vt:lpstr>2. Little summary OF ARGUMENTS +     Final QUESTION</vt:lpstr>
      <vt:lpstr>As a whole</vt:lpstr>
      <vt:lpstr>The whole essay</vt:lpstr>
      <vt:lpstr>Présentation PowerPoint</vt:lpstr>
      <vt:lpstr>HOW TO WRITE A 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CONCLUSION</dc:title>
  <dc:creator>Ranalli David</dc:creator>
  <cp:lastModifiedBy>Ranalli David</cp:lastModifiedBy>
  <cp:revision>8</cp:revision>
  <dcterms:created xsi:type="dcterms:W3CDTF">2014-04-03T15:48:40Z</dcterms:created>
  <dcterms:modified xsi:type="dcterms:W3CDTF">2015-06-04T11:32:29Z</dcterms:modified>
</cp:coreProperties>
</file>