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6" r:id="rId3"/>
    <p:sldId id="257" r:id="rId4"/>
    <p:sldId id="262" r:id="rId5"/>
    <p:sldId id="259" r:id="rId6"/>
    <p:sldId id="265" r:id="rId7"/>
    <p:sldId id="264" r:id="rId8"/>
    <p:sldId id="275" r:id="rId9"/>
    <p:sldId id="260" r:id="rId10"/>
    <p:sldId id="278" r:id="rId11"/>
    <p:sldId id="261" r:id="rId12"/>
    <p:sldId id="271" r:id="rId13"/>
    <p:sldId id="263" r:id="rId14"/>
    <p:sldId id="266" r:id="rId15"/>
    <p:sldId id="273" r:id="rId16"/>
    <p:sldId id="274" r:id="rId17"/>
    <p:sldId id="267" r:id="rId18"/>
    <p:sldId id="269" r:id="rId19"/>
    <p:sldId id="276" r:id="rId20"/>
    <p:sldId id="270" r:id="rId21"/>
    <p:sldId id="26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à coins arrondis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r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fr-FR" smtClean="0"/>
              <a:t>Modifiez le style du titre</a:t>
            </a:r>
            <a:endParaRPr kumimoji="0" lang="en-US"/>
          </a:p>
        </p:txBody>
      </p:sp>
      <p:sp>
        <p:nvSpPr>
          <p:cNvPr id="20" name="Sous-titr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19" name="Espace réservé de la date 18"/>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8" name="Espace réservé du pied de page 7"/>
          <p:cNvSpPr>
            <a:spLocks noGrp="1"/>
          </p:cNvSpPr>
          <p:nvPr>
            <p:ph type="ftr" sz="quarter" idx="11"/>
          </p:nvPr>
        </p:nvSpPr>
        <p:spPr/>
        <p:txBody>
          <a:bodyPr/>
          <a:lstStyle>
            <a:extLst/>
          </a:lstStyle>
          <a:p>
            <a:endParaRPr lang="fr-CA"/>
          </a:p>
        </p:txBody>
      </p:sp>
      <p:sp>
        <p:nvSpPr>
          <p:cNvPr id="11" name="Espace réservé du numéro de diapositive 10"/>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02920" y="530352"/>
            <a:ext cx="8183880" cy="4187952"/>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533404"/>
            <a:ext cx="1981200" cy="5257799"/>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533400" y="533402"/>
            <a:ext cx="5943600" cy="525780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17" name="Espace réservé du pied de page 16"/>
          <p:cNvSpPr>
            <a:spLocks noGrp="1"/>
          </p:cNvSpPr>
          <p:nvPr>
            <p:ph type="ftr" sz="quarter" idx="11"/>
          </p:nvPr>
        </p:nvSpPr>
        <p:spPr/>
        <p:txBody>
          <a:bodyPr/>
          <a:lstStyle/>
          <a:p>
            <a:endParaRPr lang="fr-CA">
              <a:solidFill>
                <a:srgbClr val="696464"/>
              </a:solidFill>
            </a:endParaRP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1D404DE5-B72A-4DE1-A986-C3DEA08DE28E}" type="slidenum">
              <a:rPr lang="fr-CA" smtClean="0"/>
              <a:pPr/>
              <a:t>‹N°›</a:t>
            </a:fld>
            <a:endParaRPr lang="fr-CA"/>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extLst>
      <p:ext uri="{BB962C8B-B14F-4D97-AF65-F5344CB8AC3E}">
        <p14:creationId xmlns:p14="http://schemas.microsoft.com/office/powerpoint/2010/main" val="179566082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5" name="Espace réservé du pied de page 4"/>
          <p:cNvSpPr>
            <a:spLocks noGrp="1"/>
          </p:cNvSpPr>
          <p:nvPr>
            <p:ph type="ftr" sz="quarter" idx="11"/>
          </p:nvPr>
        </p:nvSpPr>
        <p:spPr/>
        <p:txBody>
          <a:bodyPr/>
          <a:lstStyle/>
          <a:p>
            <a:endParaRPr lang="fr-CA">
              <a:solidFill>
                <a:srgbClr val="696464"/>
              </a:solidFill>
            </a:endParaRPr>
          </a:p>
        </p:txBody>
      </p:sp>
      <p:sp>
        <p:nvSpPr>
          <p:cNvPr id="6" name="Espace réservé du numéro de diapositive 5"/>
          <p:cNvSpPr>
            <a:spLocks noGrp="1"/>
          </p:cNvSpPr>
          <p:nvPr>
            <p:ph type="sldNum" sz="quarter" idx="12"/>
          </p:nvPr>
        </p:nvSpPr>
        <p:spPr/>
        <p:txBody>
          <a:bodyPr/>
          <a:lstStyle/>
          <a:p>
            <a:fld id="{1D404DE5-B72A-4DE1-A986-C3DEA08DE28E}" type="slidenum">
              <a:rPr lang="fr-CA" smtClean="0"/>
              <a:pPr/>
              <a:t>‹N°›</a:t>
            </a:fld>
            <a:endParaRPr lang="fr-CA"/>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20917541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5" name="Espace réservé du pied de page 4"/>
          <p:cNvSpPr>
            <a:spLocks noGrp="1"/>
          </p:cNvSpPr>
          <p:nvPr>
            <p:ph type="ftr" sz="quarter" idx="11"/>
          </p:nvPr>
        </p:nvSpPr>
        <p:spPr>
          <a:xfrm>
            <a:off x="800100" y="6172200"/>
            <a:ext cx="4000500" cy="457200"/>
          </a:xfrm>
        </p:spPr>
        <p:txBody>
          <a:bodyPr/>
          <a:lstStyle/>
          <a:p>
            <a:endParaRPr lang="fr-CA">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Espace réservé du numéro de diapositive 5"/>
          <p:cNvSpPr>
            <a:spLocks noGrp="1"/>
          </p:cNvSpPr>
          <p:nvPr>
            <p:ph type="sldNum" sz="quarter" idx="12"/>
          </p:nvPr>
        </p:nvSpPr>
        <p:spPr>
          <a:xfrm>
            <a:off x="146304" y="6208776"/>
            <a:ext cx="457200" cy="457200"/>
          </a:xfrm>
        </p:spPr>
        <p:txBody>
          <a:bodyPr/>
          <a:lstStyle/>
          <a:p>
            <a:fld id="{1D404DE5-B72A-4DE1-A986-C3DEA08DE28E}" type="slidenum">
              <a:rPr lang="fr-CA" smtClean="0"/>
              <a:pPr/>
              <a:t>‹N°›</a:t>
            </a:fld>
            <a:endParaRPr lang="fr-CA"/>
          </a:p>
        </p:txBody>
      </p:sp>
    </p:spTree>
    <p:extLst>
      <p:ext uri="{BB962C8B-B14F-4D97-AF65-F5344CB8AC3E}">
        <p14:creationId xmlns:p14="http://schemas.microsoft.com/office/powerpoint/2010/main" val="887261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6" name="Espace réservé du pied de page 5"/>
          <p:cNvSpPr>
            <a:spLocks noGrp="1"/>
          </p:cNvSpPr>
          <p:nvPr>
            <p:ph type="ftr" sz="quarter" idx="11"/>
          </p:nvPr>
        </p:nvSpPr>
        <p:spPr/>
        <p:txBody>
          <a:bodyPr/>
          <a:lstStyle/>
          <a:p>
            <a:endParaRPr lang="fr-CA">
              <a:solidFill>
                <a:srgbClr val="696464"/>
              </a:solidFill>
            </a:endParaRPr>
          </a:p>
        </p:txBody>
      </p:sp>
      <p:sp>
        <p:nvSpPr>
          <p:cNvPr id="7" name="Espace réservé du numéro de diapositive 6"/>
          <p:cNvSpPr>
            <a:spLocks noGrp="1"/>
          </p:cNvSpPr>
          <p:nvPr>
            <p:ph type="sldNum" sz="quarter" idx="12"/>
          </p:nvPr>
        </p:nvSpPr>
        <p:spPr/>
        <p:txBody>
          <a:bodyPr/>
          <a:lstStyle/>
          <a:p>
            <a:fld id="{1D404DE5-B72A-4DE1-A986-C3DEA08DE28E}" type="slidenum">
              <a:rPr lang="fr-CA" smtClean="0"/>
              <a:pPr/>
              <a:t>‹N°›</a:t>
            </a:fld>
            <a:endParaRPr lang="fr-CA"/>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2806468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8" name="Espace réservé du pied de page 7"/>
          <p:cNvSpPr>
            <a:spLocks noGrp="1"/>
          </p:cNvSpPr>
          <p:nvPr>
            <p:ph type="ftr" sz="quarter" idx="11"/>
          </p:nvPr>
        </p:nvSpPr>
        <p:spPr/>
        <p:txBody>
          <a:bodyPr/>
          <a:lstStyle/>
          <a:p>
            <a:endParaRPr lang="fr-CA">
              <a:solidFill>
                <a:srgbClr val="696464"/>
              </a:solidFill>
            </a:endParaRPr>
          </a:p>
        </p:txBody>
      </p:sp>
      <p:sp>
        <p:nvSpPr>
          <p:cNvPr id="9" name="Espace réservé du numéro de diapositive 8"/>
          <p:cNvSpPr>
            <a:spLocks noGrp="1"/>
          </p:cNvSpPr>
          <p:nvPr>
            <p:ph type="sldNum" sz="quarter" idx="12"/>
          </p:nvPr>
        </p:nvSpPr>
        <p:spPr/>
        <p:txBody>
          <a:bodyPr/>
          <a:lstStyle/>
          <a:p>
            <a:fld id="{1D404DE5-B72A-4DE1-A986-C3DEA08DE28E}" type="slidenum">
              <a:rPr lang="fr-CA" smtClean="0"/>
              <a:pPr/>
              <a:t>‹N°›</a:t>
            </a:fld>
            <a:endParaRPr lang="fr-CA"/>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2544251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4" name="Espace réservé du pied de page 3"/>
          <p:cNvSpPr>
            <a:spLocks noGrp="1"/>
          </p:cNvSpPr>
          <p:nvPr>
            <p:ph type="ftr" sz="quarter" idx="11"/>
          </p:nvPr>
        </p:nvSpPr>
        <p:spPr/>
        <p:txBody>
          <a:bodyPr/>
          <a:lstStyle/>
          <a:p>
            <a:endParaRPr lang="fr-CA">
              <a:solidFill>
                <a:srgbClr val="696464"/>
              </a:solidFill>
            </a:endParaRPr>
          </a:p>
        </p:txBody>
      </p:sp>
      <p:sp>
        <p:nvSpPr>
          <p:cNvPr id="5" name="Espace réservé du numéro de diapositive 4"/>
          <p:cNvSpPr>
            <a:spLocks noGrp="1"/>
          </p:cNvSpPr>
          <p:nvPr>
            <p:ph type="sldNum" sz="quarter" idx="12"/>
          </p:nvPr>
        </p:nvSpPr>
        <p:spPr/>
        <p:txBody>
          <a:bodyPr/>
          <a:lstStyle/>
          <a:p>
            <a:fld id="{1D404DE5-B72A-4DE1-A986-C3DEA08DE28E}" type="slidenum">
              <a:rPr lang="fr-CA" smtClean="0"/>
              <a:pPr/>
              <a:t>‹N°›</a:t>
            </a:fld>
            <a:endParaRPr lang="fr-CA"/>
          </a:p>
        </p:txBody>
      </p:sp>
    </p:spTree>
    <p:extLst>
      <p:ext uri="{BB962C8B-B14F-4D97-AF65-F5344CB8AC3E}">
        <p14:creationId xmlns:p14="http://schemas.microsoft.com/office/powerpoint/2010/main" val="30545266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3" name="Espace réservé du pied de page 2"/>
          <p:cNvSpPr>
            <a:spLocks noGrp="1"/>
          </p:cNvSpPr>
          <p:nvPr>
            <p:ph type="ftr" sz="quarter" idx="11"/>
          </p:nvPr>
        </p:nvSpPr>
        <p:spPr/>
        <p:txBody>
          <a:bodyPr/>
          <a:lstStyle/>
          <a:p>
            <a:endParaRPr lang="fr-CA">
              <a:solidFill>
                <a:srgbClr val="696464"/>
              </a:solidFill>
            </a:endParaRPr>
          </a:p>
        </p:txBody>
      </p:sp>
      <p:sp>
        <p:nvSpPr>
          <p:cNvPr id="4" name="Espace réservé du numéro de diapositive 3"/>
          <p:cNvSpPr>
            <a:spLocks noGrp="1"/>
          </p:cNvSpPr>
          <p:nvPr>
            <p:ph type="sldNum" sz="quarter" idx="12"/>
          </p:nvPr>
        </p:nvSpPr>
        <p:spPr/>
        <p:txBody>
          <a:bodyPr/>
          <a:lstStyle/>
          <a:p>
            <a:fld id="{1D404DE5-B72A-4DE1-A986-C3DEA08DE28E}" type="slidenum">
              <a:rPr lang="fr-CA" smtClean="0"/>
              <a:pPr/>
              <a:t>‹N°›</a:t>
            </a:fld>
            <a:endParaRPr lang="fr-CA"/>
          </a:p>
        </p:txBody>
      </p:sp>
    </p:spTree>
    <p:extLst>
      <p:ext uri="{BB962C8B-B14F-4D97-AF65-F5344CB8AC3E}">
        <p14:creationId xmlns:p14="http://schemas.microsoft.com/office/powerpoint/2010/main" val="1081755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6" name="Espace réservé du pied de page 5"/>
          <p:cNvSpPr>
            <a:spLocks noGrp="1"/>
          </p:cNvSpPr>
          <p:nvPr>
            <p:ph type="ftr" sz="quarter" idx="11"/>
          </p:nvPr>
        </p:nvSpPr>
        <p:spPr/>
        <p:txBody>
          <a:bodyPr/>
          <a:lstStyle/>
          <a:p>
            <a:endParaRPr lang="fr-CA">
              <a:solidFill>
                <a:srgbClr val="696464"/>
              </a:solidFill>
            </a:endParaRPr>
          </a:p>
        </p:txBody>
      </p:sp>
      <p:sp>
        <p:nvSpPr>
          <p:cNvPr id="7" name="Espace réservé du numéro de diapositive 6"/>
          <p:cNvSpPr>
            <a:spLocks noGrp="1"/>
          </p:cNvSpPr>
          <p:nvPr>
            <p:ph type="sldNum" sz="quarter" idx="12"/>
          </p:nvPr>
        </p:nvSpPr>
        <p:spPr/>
        <p:txBody>
          <a:bodyPr/>
          <a:lstStyle/>
          <a:p>
            <a:fld id="{1D404DE5-B72A-4DE1-A986-C3DEA08DE28E}" type="slidenum">
              <a:rPr lang="fr-CA" smtClean="0"/>
              <a:pPr/>
              <a:t>‹N°›</a:t>
            </a:fld>
            <a:endParaRPr lang="fr-CA"/>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1292638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a:xfrm>
            <a:off x="502920" y="530352"/>
            <a:ext cx="8183880" cy="4187952"/>
          </a:xfrm>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6" name="Espace réservé du pied de page 5"/>
          <p:cNvSpPr>
            <a:spLocks noGrp="1"/>
          </p:cNvSpPr>
          <p:nvPr>
            <p:ph type="ftr" sz="quarter" idx="11"/>
          </p:nvPr>
        </p:nvSpPr>
        <p:spPr>
          <a:xfrm>
            <a:off x="914400" y="6172200"/>
            <a:ext cx="3886200" cy="457200"/>
          </a:xfrm>
        </p:spPr>
        <p:txBody>
          <a:bodyPr/>
          <a:lstStyle/>
          <a:p>
            <a:endParaRPr lang="fr-CA">
              <a:solidFill>
                <a:srgbClr val="696464"/>
              </a:solidFill>
            </a:endParaRPr>
          </a:p>
        </p:txBody>
      </p:sp>
      <p:sp>
        <p:nvSpPr>
          <p:cNvPr id="7" name="Espace réservé du numéro de diapositive 6"/>
          <p:cNvSpPr>
            <a:spLocks noGrp="1"/>
          </p:cNvSpPr>
          <p:nvPr>
            <p:ph type="sldNum" sz="quarter" idx="12"/>
          </p:nvPr>
        </p:nvSpPr>
        <p:spPr>
          <a:xfrm>
            <a:off x="146304" y="6208776"/>
            <a:ext cx="457200" cy="457200"/>
          </a:xfrm>
        </p:spPr>
        <p:txBody>
          <a:bodyPr/>
          <a:lstStyle/>
          <a:p>
            <a:fld id="{1D404DE5-B72A-4DE1-A986-C3DEA08DE28E}" type="slidenum">
              <a:rPr lang="fr-CA" smtClean="0"/>
              <a:pPr/>
              <a:t>‹N°›</a:t>
            </a:fld>
            <a:endParaRPr lang="fr-CA"/>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extLst>
      <p:ext uri="{BB962C8B-B14F-4D97-AF65-F5344CB8AC3E}">
        <p14:creationId xmlns:p14="http://schemas.microsoft.com/office/powerpoint/2010/main" val="34977914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5" name="Espace réservé du pied de page 4"/>
          <p:cNvSpPr>
            <a:spLocks noGrp="1"/>
          </p:cNvSpPr>
          <p:nvPr>
            <p:ph type="ftr" sz="quarter" idx="11"/>
          </p:nvPr>
        </p:nvSpPr>
        <p:spPr/>
        <p:txBody>
          <a:bodyPr/>
          <a:lstStyle/>
          <a:p>
            <a:endParaRPr lang="fr-CA">
              <a:solidFill>
                <a:srgbClr val="696464"/>
              </a:solidFill>
            </a:endParaRPr>
          </a:p>
        </p:txBody>
      </p:sp>
      <p:sp>
        <p:nvSpPr>
          <p:cNvPr id="6" name="Espace réservé du numéro de diapositive 5"/>
          <p:cNvSpPr>
            <a:spLocks noGrp="1"/>
          </p:cNvSpPr>
          <p:nvPr>
            <p:ph type="sldNum" sz="quarter" idx="12"/>
          </p:nvPr>
        </p:nvSpPr>
        <p:spPr/>
        <p:txBody>
          <a:bodyPr/>
          <a:lstStyle/>
          <a:p>
            <a:fld id="{1D404DE5-B72A-4DE1-A986-C3DEA08DE28E}" type="slidenum">
              <a:rPr lang="fr-CA" smtClean="0"/>
              <a:pPr/>
              <a:t>‹N°›</a:t>
            </a:fld>
            <a:endParaRPr lang="fr-CA"/>
          </a:p>
        </p:txBody>
      </p:sp>
    </p:spTree>
    <p:extLst>
      <p:ext uri="{BB962C8B-B14F-4D97-AF65-F5344CB8AC3E}">
        <p14:creationId xmlns:p14="http://schemas.microsoft.com/office/powerpoint/2010/main" val="18805353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5" name="Espace réservé du pied de page 4"/>
          <p:cNvSpPr>
            <a:spLocks noGrp="1"/>
          </p:cNvSpPr>
          <p:nvPr>
            <p:ph type="ftr" sz="quarter" idx="11"/>
          </p:nvPr>
        </p:nvSpPr>
        <p:spPr/>
        <p:txBody>
          <a:bodyPr/>
          <a:lstStyle/>
          <a:p>
            <a:endParaRPr lang="fr-CA">
              <a:solidFill>
                <a:srgbClr val="696464"/>
              </a:solidFill>
            </a:endParaRPr>
          </a:p>
        </p:txBody>
      </p:sp>
      <p:sp>
        <p:nvSpPr>
          <p:cNvPr id="6" name="Espace réservé du numéro de diapositive 5"/>
          <p:cNvSpPr>
            <a:spLocks noGrp="1"/>
          </p:cNvSpPr>
          <p:nvPr>
            <p:ph type="sldNum" sz="quarter" idx="12"/>
          </p:nvPr>
        </p:nvSpPr>
        <p:spPr/>
        <p:txBody>
          <a:bodyPr/>
          <a:lstStyle/>
          <a:p>
            <a:fld id="{1D404DE5-B72A-4DE1-A986-C3DEA08DE28E}" type="slidenum">
              <a:rPr lang="fr-CA" smtClean="0"/>
              <a:pPr/>
              <a:t>‹N°›</a:t>
            </a:fld>
            <a:endParaRPr lang="fr-CA"/>
          </a:p>
        </p:txBody>
      </p:sp>
    </p:spTree>
    <p:extLst>
      <p:ext uri="{BB962C8B-B14F-4D97-AF65-F5344CB8AC3E}">
        <p14:creationId xmlns:p14="http://schemas.microsoft.com/office/powerpoint/2010/main" val="644158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ectangle à coins arrondis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à coins arrondis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5" name="Espace réservé du pied de page 4"/>
          <p:cNvSpPr>
            <a:spLocks noGrp="1"/>
          </p:cNvSpPr>
          <p:nvPr>
            <p:ph type="ftr" sz="quarter" idx="11"/>
          </p:nvPr>
        </p:nvSpPr>
        <p:spPr/>
        <p:txBody>
          <a:bodyPr/>
          <a:lstStyle>
            <a:extLst/>
          </a:lstStyle>
          <a:p>
            <a:endParaRPr lang="fr-CA"/>
          </a:p>
        </p:txBody>
      </p:sp>
      <p:sp>
        <p:nvSpPr>
          <p:cNvPr id="6" name="Espace réservé du numéro de diapositive 5"/>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2920" y="4983480"/>
            <a:ext cx="8183880" cy="1051560"/>
          </a:xfrm>
        </p:spPr>
        <p:txBody>
          <a:bodyPr anchor="b"/>
          <a:lstStyle>
            <a:lvl1pPr>
              <a:defRPr b="1"/>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8" name="Espace réservé du pied de page 7"/>
          <p:cNvSpPr>
            <a:spLocks noGrp="1"/>
          </p:cNvSpPr>
          <p:nvPr>
            <p:ph type="ftr" sz="quarter" idx="11"/>
          </p:nvPr>
        </p:nvSpPr>
        <p:spPr/>
        <p:txBody>
          <a:bodyPr/>
          <a:lstStyle>
            <a:extLst/>
          </a:lstStyle>
          <a:p>
            <a:endParaRPr lang="fr-CA"/>
          </a:p>
        </p:txBody>
      </p:sp>
      <p:sp>
        <p:nvSpPr>
          <p:cNvPr id="9" name="Espace réservé du numéro de diapositive 8"/>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4" name="Espace réservé du pied de page 3"/>
          <p:cNvSpPr>
            <a:spLocks noGrp="1"/>
          </p:cNvSpPr>
          <p:nvPr>
            <p:ph type="ftr" sz="quarter" idx="11"/>
          </p:nvPr>
        </p:nvSpPr>
        <p:spPr/>
        <p:txBody>
          <a:bodyPr/>
          <a:lstStyle>
            <a:extLst/>
          </a:lstStyle>
          <a:p>
            <a:endParaRPr lang="fr-CA"/>
          </a:p>
        </p:txBody>
      </p:sp>
      <p:sp>
        <p:nvSpPr>
          <p:cNvPr id="5" name="Espace réservé du numéro de diapositive 4"/>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3" name="Espace réservé du pied de page 2"/>
          <p:cNvSpPr>
            <a:spLocks noGrp="1"/>
          </p:cNvSpPr>
          <p:nvPr>
            <p:ph type="ftr" sz="quarter" idx="11"/>
          </p:nvPr>
        </p:nvSpPr>
        <p:spPr/>
        <p:txBody>
          <a:bodyPr/>
          <a:lstStyle>
            <a:extLst/>
          </a:lstStyle>
          <a:p>
            <a:endParaRPr lang="fr-CA"/>
          </a:p>
        </p:txBody>
      </p:sp>
      <p:sp>
        <p:nvSpPr>
          <p:cNvPr id="4" name="Espace réservé du numéro de diapositive 3"/>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C0F8CCCC-A782-4468-8FAD-F706020C6534}"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ectangle à coins arrondis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rrondir un rectangle à un seul coin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fr-FR" smtClean="0"/>
              <a:t>Modifiez le style du titre</a:t>
            </a:r>
            <a:endParaRPr kumimoji="0" lang="en-US"/>
          </a:p>
        </p:txBody>
      </p:sp>
      <p:sp>
        <p:nvSpPr>
          <p:cNvPr id="4" name="Espace réservé du texte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5C21467-08BB-4C57-97B2-80160866D6A6}" type="datetimeFigureOut">
              <a:rPr lang="fr-CA" smtClean="0"/>
              <a:t>2015-05-13</a:t>
            </a:fld>
            <a:endParaRPr lang="fr-CA"/>
          </a:p>
        </p:txBody>
      </p:sp>
      <p:sp>
        <p:nvSpPr>
          <p:cNvPr id="6" name="Espace réservé du pied de page 5"/>
          <p:cNvSpPr>
            <a:spLocks noGrp="1"/>
          </p:cNvSpPr>
          <p:nvPr>
            <p:ph type="ftr" sz="quarter" idx="11"/>
          </p:nvPr>
        </p:nvSpPr>
        <p:spPr/>
        <p:txBody>
          <a:bodyPr/>
          <a:lstStyle>
            <a:extLst/>
          </a:lstStyle>
          <a:p>
            <a:endParaRPr lang="fr-CA"/>
          </a:p>
        </p:txBody>
      </p:sp>
      <p:sp>
        <p:nvSpPr>
          <p:cNvPr id="7" name="Espace réservé du numéro de diapositive 6"/>
          <p:cNvSpPr>
            <a:spLocks noGrp="1"/>
          </p:cNvSpPr>
          <p:nvPr>
            <p:ph type="sldNum" sz="quarter" idx="12"/>
          </p:nvPr>
        </p:nvSpPr>
        <p:spPr/>
        <p:txBody>
          <a:bodyPr/>
          <a:lstStyle>
            <a:extLst/>
          </a:lstStyle>
          <a:p>
            <a:fld id="{C0F8CCCC-A782-4468-8FAD-F706020C6534}" type="slidenum">
              <a:rPr lang="fr-CA" smtClean="0"/>
              <a:t>‹N°›</a:t>
            </a:fld>
            <a:endParaRPr lang="fr-CA"/>
          </a:p>
        </p:txBody>
      </p:sp>
      <p:sp>
        <p:nvSpPr>
          <p:cNvPr id="3" name="Espace réservé pour une image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fr-FR" smtClean="0"/>
              <a:t>Cliquez sur l'icône pour ajouter une image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à coins arrondis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à coins arrondis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Espace réservé du titre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fr-FR" smtClean="0"/>
              <a:t>Modifiez le style du titre</a:t>
            </a:r>
            <a:endParaRPr kumimoji="0" lang="en-US"/>
          </a:p>
        </p:txBody>
      </p:sp>
      <p:sp>
        <p:nvSpPr>
          <p:cNvPr id="4" name="Espace réservé du texte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5" name="Espace réservé de la date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5C21467-08BB-4C57-97B2-80160866D6A6}" type="datetimeFigureOut">
              <a:rPr lang="fr-CA" smtClean="0"/>
              <a:t>2015-05-13</a:t>
            </a:fld>
            <a:endParaRPr lang="fr-CA"/>
          </a:p>
        </p:txBody>
      </p:sp>
      <p:sp>
        <p:nvSpPr>
          <p:cNvPr id="18" name="Espace réservé du pied de page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fr-CA"/>
          </a:p>
        </p:txBody>
      </p:sp>
      <p:sp>
        <p:nvSpPr>
          <p:cNvPr id="5" name="Espace réservé du numéro de diapositive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0F8CCCC-A782-4468-8FAD-F706020C6534}" type="slidenum">
              <a:rPr lang="fr-CA" smtClean="0"/>
              <a:t>‹N°›</a:t>
            </a:fld>
            <a:endParaRPr lang="fr-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2D22402-414C-4F34-967A-F2F0D33A54B1}" type="datetimeFigureOut">
              <a:rPr lang="fr-CA" smtClean="0">
                <a:solidFill>
                  <a:srgbClr val="696464"/>
                </a:solidFill>
              </a:rPr>
              <a:pPr/>
              <a:t>2015-05-13</a:t>
            </a:fld>
            <a:endParaRPr lang="fr-CA">
              <a:solidFill>
                <a:srgbClr val="696464"/>
              </a:solidFill>
            </a:endParaRP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CA">
              <a:solidFill>
                <a:srgbClr val="696464"/>
              </a:solidFill>
            </a:endParaRP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404DE5-B72A-4DE1-A986-C3DEA08DE28E}" type="slidenum">
              <a:rPr lang="fr-CA" smtClean="0"/>
              <a:pPr/>
              <a:t>‹N°›</a:t>
            </a:fld>
            <a:endParaRPr lang="fr-CA"/>
          </a:p>
        </p:txBody>
      </p:sp>
    </p:spTree>
    <p:extLst>
      <p:ext uri="{BB962C8B-B14F-4D97-AF65-F5344CB8AC3E}">
        <p14:creationId xmlns:p14="http://schemas.microsoft.com/office/powerpoint/2010/main" val="21113888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124744"/>
            <a:ext cx="7772400" cy="1828800"/>
          </a:xfrm>
        </p:spPr>
        <p:txBody>
          <a:bodyPr>
            <a:normAutofit/>
          </a:bodyPr>
          <a:lstStyle/>
          <a:p>
            <a:pPr algn="ctr"/>
            <a:r>
              <a:rPr lang="fr-CA" b="1" dirty="0" smtClean="0">
                <a:solidFill>
                  <a:srgbClr val="C00000"/>
                </a:solidFill>
                <a:latin typeface="Andalus" pitchFamily="18" charset="-78"/>
                <a:cs typeface="Andalus" pitchFamily="18" charset="-78"/>
              </a:rPr>
              <a:t>COUNT</a:t>
            </a:r>
            <a:r>
              <a:rPr lang="fr-CA" b="1" dirty="0" smtClean="0">
                <a:solidFill>
                  <a:schemeClr val="tx1"/>
                </a:solidFill>
                <a:latin typeface="Andalus" pitchFamily="18" charset="-78"/>
                <a:cs typeface="Andalus" pitchFamily="18" charset="-78"/>
              </a:rPr>
              <a:t> VS </a:t>
            </a:r>
            <a:r>
              <a:rPr lang="fr-CA" b="1" dirty="0" smtClean="0">
                <a:solidFill>
                  <a:srgbClr val="C00000"/>
                </a:solidFill>
                <a:latin typeface="Andalus" pitchFamily="18" charset="-78"/>
                <a:cs typeface="Andalus" pitchFamily="18" charset="-78"/>
              </a:rPr>
              <a:t>NON-COUNT </a:t>
            </a:r>
            <a:r>
              <a:rPr lang="fr-CA" b="1" dirty="0" smtClean="0">
                <a:solidFill>
                  <a:schemeClr val="tx1"/>
                </a:solidFill>
                <a:latin typeface="Andalus" pitchFamily="18" charset="-78"/>
                <a:cs typeface="Andalus" pitchFamily="18" charset="-78"/>
              </a:rPr>
              <a:t/>
            </a:r>
            <a:br>
              <a:rPr lang="fr-CA" b="1" dirty="0" smtClean="0">
                <a:solidFill>
                  <a:schemeClr val="tx1"/>
                </a:solidFill>
                <a:latin typeface="Andalus" pitchFamily="18" charset="-78"/>
                <a:cs typeface="Andalus" pitchFamily="18" charset="-78"/>
              </a:rPr>
            </a:br>
            <a:r>
              <a:rPr lang="fr-CA" b="1" dirty="0" smtClean="0">
                <a:solidFill>
                  <a:schemeClr val="tx1"/>
                </a:solidFill>
                <a:latin typeface="Andalus" pitchFamily="18" charset="-78"/>
                <a:cs typeface="Andalus" pitchFamily="18" charset="-78"/>
              </a:rPr>
              <a:t>AND </a:t>
            </a:r>
            <a:r>
              <a:rPr lang="fr-CA" b="1" dirty="0" smtClean="0">
                <a:solidFill>
                  <a:srgbClr val="002060"/>
                </a:solidFill>
                <a:latin typeface="Andalus" pitchFamily="18" charset="-78"/>
                <a:cs typeface="Andalus" pitchFamily="18" charset="-78"/>
              </a:rPr>
              <a:t>COMMON </a:t>
            </a:r>
            <a:r>
              <a:rPr lang="fr-CA" b="1" dirty="0" smtClean="0">
                <a:solidFill>
                  <a:srgbClr val="002060"/>
                </a:solidFill>
                <a:latin typeface="Andalus" pitchFamily="18" charset="-78"/>
                <a:cs typeface="Andalus" pitchFamily="18" charset="-78"/>
              </a:rPr>
              <a:t>ERRORS</a:t>
            </a:r>
            <a:endParaRPr lang="fr-CA" b="1" dirty="0">
              <a:solidFill>
                <a:srgbClr val="002060"/>
              </a:solidFill>
              <a:latin typeface="Andalus" pitchFamily="18" charset="-78"/>
              <a:cs typeface="Andalus" pitchFamily="18" charset="-78"/>
            </a:endParaRPr>
          </a:p>
        </p:txBody>
      </p:sp>
      <p:sp>
        <p:nvSpPr>
          <p:cNvPr id="3" name="Sous-titre 2"/>
          <p:cNvSpPr>
            <a:spLocks noGrp="1"/>
          </p:cNvSpPr>
          <p:nvPr>
            <p:ph type="subTitle" idx="1"/>
          </p:nvPr>
        </p:nvSpPr>
        <p:spPr>
          <a:xfrm>
            <a:off x="755576" y="3861048"/>
            <a:ext cx="7772400" cy="914400"/>
          </a:xfrm>
        </p:spPr>
        <p:txBody>
          <a:bodyPr/>
          <a:lstStyle/>
          <a:p>
            <a:r>
              <a:rPr lang="fr-CA" b="1" dirty="0" smtClean="0">
                <a:solidFill>
                  <a:srgbClr val="C00000"/>
                </a:solidFill>
              </a:rPr>
              <a:t>FIRST ESSAY FEEDBACK  </a:t>
            </a:r>
            <a:r>
              <a:rPr lang="fr-CA" b="1" dirty="0" smtClean="0">
                <a:solidFill>
                  <a:srgbClr val="C00000"/>
                </a:solidFill>
                <a:sym typeface="Wingdings" panose="05000000000000000000" pitchFamily="2" charset="2"/>
              </a:rPr>
              <a:t></a:t>
            </a:r>
            <a:endParaRPr lang="fr-CA" b="1" dirty="0">
              <a:solidFill>
                <a:srgbClr val="C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3789040"/>
            <a:ext cx="2476500" cy="24959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8590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11560" y="692696"/>
            <a:ext cx="8183880" cy="1051560"/>
          </a:xfrm>
        </p:spPr>
        <p:txBody>
          <a:bodyPr/>
          <a:lstStyle/>
          <a:p>
            <a:r>
              <a:rPr lang="fr-CA" b="1" dirty="0" smtClean="0">
                <a:solidFill>
                  <a:srgbClr val="C00000"/>
                </a:solidFill>
              </a:rPr>
              <a:t>1) SPELLING ERRORS</a:t>
            </a:r>
            <a:endParaRPr lang="fr-CA" b="1" dirty="0">
              <a:solidFill>
                <a:srgbClr val="C00000"/>
              </a:solidFill>
            </a:endParaRPr>
          </a:p>
        </p:txBody>
      </p:sp>
      <p:sp>
        <p:nvSpPr>
          <p:cNvPr id="4" name="ZoneTexte 3"/>
          <p:cNvSpPr txBox="1"/>
          <p:nvPr/>
        </p:nvSpPr>
        <p:spPr>
          <a:xfrm>
            <a:off x="971600" y="2276872"/>
            <a:ext cx="7200800" cy="3139321"/>
          </a:xfrm>
          <a:prstGeom prst="rect">
            <a:avLst/>
          </a:prstGeom>
          <a:noFill/>
        </p:spPr>
        <p:txBody>
          <a:bodyPr wrap="square" rtlCol="0">
            <a:spAutoFit/>
          </a:bodyPr>
          <a:lstStyle/>
          <a:p>
            <a:r>
              <a:rPr lang="fr-CA" dirty="0" smtClean="0"/>
              <a:t>WHIT </a:t>
            </a:r>
            <a:r>
              <a:rPr lang="fr-CA" dirty="0" smtClean="0">
                <a:sym typeface="Wingdings" panose="05000000000000000000" pitchFamily="2" charset="2"/>
              </a:rPr>
              <a:t> WITH</a:t>
            </a:r>
            <a:br>
              <a:rPr lang="fr-CA" dirty="0" smtClean="0">
                <a:sym typeface="Wingdings" panose="05000000000000000000" pitchFamily="2" charset="2"/>
              </a:rPr>
            </a:br>
            <a:endParaRPr lang="fr-CA" dirty="0" smtClean="0">
              <a:sym typeface="Wingdings" panose="05000000000000000000" pitchFamily="2" charset="2"/>
            </a:endParaRPr>
          </a:p>
          <a:p>
            <a:r>
              <a:rPr lang="fr-CA" dirty="0" smtClean="0">
                <a:sym typeface="Wingdings" panose="05000000000000000000" pitchFamily="2" charset="2"/>
              </a:rPr>
              <a:t>CAREFULL/BEAUTIFULL  CAREFUL, BEAUTIFUL</a:t>
            </a:r>
          </a:p>
          <a:p>
            <a:pPr marL="285750" indent="-285750">
              <a:buFont typeface="Arial" charset="0"/>
              <a:buChar char="•"/>
            </a:pPr>
            <a:r>
              <a:rPr lang="fr-CA" dirty="0" smtClean="0">
                <a:sym typeface="Wingdings" panose="05000000000000000000" pitchFamily="2" charset="2"/>
              </a:rPr>
              <a:t>THE ONLY WORD THAT TAKES 2 `L` IS THE WORD </a:t>
            </a:r>
            <a:br>
              <a:rPr lang="fr-CA" dirty="0" smtClean="0">
                <a:sym typeface="Wingdings" panose="05000000000000000000" pitchFamily="2" charset="2"/>
              </a:rPr>
            </a:br>
            <a:r>
              <a:rPr lang="fr-CA" dirty="0" smtClean="0">
                <a:sym typeface="Wingdings" panose="05000000000000000000" pitchFamily="2" charset="2"/>
              </a:rPr>
              <a:t>FULLY (PLEIN)</a:t>
            </a:r>
          </a:p>
          <a:p>
            <a:endParaRPr lang="fr-CA" dirty="0">
              <a:sym typeface="Wingdings" panose="05000000000000000000" pitchFamily="2" charset="2"/>
            </a:endParaRPr>
          </a:p>
          <a:p>
            <a:r>
              <a:rPr lang="fr-CA" dirty="0" smtClean="0">
                <a:sym typeface="Wingdings" panose="05000000000000000000" pitchFamily="2" charset="2"/>
              </a:rPr>
              <a:t>COMMING  COMING</a:t>
            </a:r>
          </a:p>
          <a:p>
            <a:endParaRPr lang="fr-CA" dirty="0">
              <a:sym typeface="Wingdings" panose="05000000000000000000" pitchFamily="2" charset="2"/>
            </a:endParaRPr>
          </a:p>
          <a:p>
            <a:r>
              <a:rPr lang="fr-CA" dirty="0" smtClean="0">
                <a:sym typeface="Wingdings" panose="05000000000000000000" pitchFamily="2" charset="2"/>
              </a:rPr>
              <a:t>CHOICE: CHOIX</a:t>
            </a:r>
            <a:br>
              <a:rPr lang="fr-CA" dirty="0" smtClean="0">
                <a:sym typeface="Wingdings" panose="05000000000000000000" pitchFamily="2" charset="2"/>
              </a:rPr>
            </a:br>
            <a:r>
              <a:rPr lang="fr-CA" dirty="0" smtClean="0">
                <a:sym typeface="Wingdings" panose="05000000000000000000" pitchFamily="2" charset="2"/>
              </a:rPr>
              <a:t>CHOOSE: CHOISIR</a:t>
            </a:r>
            <a:br>
              <a:rPr lang="fr-CA" dirty="0" smtClean="0">
                <a:sym typeface="Wingdings" panose="05000000000000000000" pitchFamily="2" charset="2"/>
              </a:rPr>
            </a:br>
            <a:r>
              <a:rPr lang="fr-CA" dirty="0" smtClean="0">
                <a:sym typeface="Wingdings" panose="05000000000000000000" pitchFamily="2" charset="2"/>
              </a:rPr>
              <a:t>CHOSE: CHOISI</a:t>
            </a:r>
            <a:endParaRPr lang="fr-CA" dirty="0">
              <a:sym typeface="Wingdings" panose="05000000000000000000" pitchFamily="2" charset="2"/>
            </a:endParaRPr>
          </a:p>
        </p:txBody>
      </p:sp>
    </p:spTree>
    <p:extLst>
      <p:ext uri="{BB962C8B-B14F-4D97-AF65-F5344CB8AC3E}">
        <p14:creationId xmlns:p14="http://schemas.microsoft.com/office/powerpoint/2010/main" val="3533994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620688"/>
            <a:ext cx="8183880" cy="4187952"/>
          </a:xfrm>
        </p:spPr>
        <p:txBody>
          <a:bodyPr/>
          <a:lstStyle/>
          <a:p>
            <a:pPr marL="0" indent="0">
              <a:buNone/>
            </a:pPr>
            <a:endParaRPr lang="fr-CA" dirty="0" smtClean="0"/>
          </a:p>
          <a:p>
            <a:pPr marL="0" indent="0">
              <a:buNone/>
            </a:pPr>
            <a:r>
              <a:rPr lang="fr-CA" dirty="0" smtClean="0"/>
              <a:t>DEAD: MORT (ADJECTIF)</a:t>
            </a:r>
          </a:p>
          <a:p>
            <a:pPr marL="0" indent="0">
              <a:buNone/>
            </a:pPr>
            <a:r>
              <a:rPr lang="fr-CA" dirty="0" smtClean="0"/>
              <a:t>DEATH: MORT (NOM COMMUN)</a:t>
            </a:r>
            <a:br>
              <a:rPr lang="fr-CA" dirty="0" smtClean="0"/>
            </a:br>
            <a:r>
              <a:rPr lang="fr-CA" dirty="0" smtClean="0"/>
              <a:t>DIE: MOURIR (VERBE)</a:t>
            </a:r>
          </a:p>
          <a:p>
            <a:pPr marL="0" indent="0">
              <a:buNone/>
            </a:pPr>
            <a:endParaRPr lang="fr-CA" dirty="0"/>
          </a:p>
          <a:p>
            <a:pPr marL="0" indent="0">
              <a:buNone/>
            </a:pPr>
            <a:r>
              <a:rPr lang="fr-CA" dirty="0" smtClean="0"/>
              <a:t>LIFE: LA VIE</a:t>
            </a:r>
            <a:br>
              <a:rPr lang="fr-CA" dirty="0" smtClean="0"/>
            </a:br>
            <a:r>
              <a:rPr lang="fr-CA" dirty="0" smtClean="0"/>
              <a:t>LIVE: HABITER</a:t>
            </a:r>
            <a:br>
              <a:rPr lang="fr-CA" dirty="0" smtClean="0"/>
            </a:br>
            <a:r>
              <a:rPr lang="fr-CA" dirty="0" smtClean="0"/>
              <a:t> </a:t>
            </a:r>
            <a:endParaRPr lang="fr-CA" dirty="0"/>
          </a:p>
        </p:txBody>
      </p:sp>
    </p:spTree>
    <p:extLst>
      <p:ext uri="{BB962C8B-B14F-4D97-AF65-F5344CB8AC3E}">
        <p14:creationId xmlns:p14="http://schemas.microsoft.com/office/powerpoint/2010/main" val="8900891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548680"/>
            <a:ext cx="8183880" cy="1051560"/>
          </a:xfrm>
        </p:spPr>
        <p:txBody>
          <a:bodyPr>
            <a:normAutofit fontScale="90000"/>
          </a:bodyPr>
          <a:lstStyle/>
          <a:p>
            <a:r>
              <a:rPr lang="fr-CA" dirty="0" smtClean="0"/>
              <a:t>CONFUSION AND PRONUNCIATION ERRORS</a:t>
            </a:r>
            <a:endParaRPr lang="fr-CA" dirty="0"/>
          </a:p>
        </p:txBody>
      </p:sp>
      <p:sp>
        <p:nvSpPr>
          <p:cNvPr id="2" name="Espace réservé du contenu 1"/>
          <p:cNvSpPr>
            <a:spLocks noGrp="1"/>
          </p:cNvSpPr>
          <p:nvPr>
            <p:ph idx="1"/>
          </p:nvPr>
        </p:nvSpPr>
        <p:spPr>
          <a:xfrm>
            <a:off x="323528" y="1955973"/>
            <a:ext cx="8424936" cy="3993307"/>
          </a:xfrm>
        </p:spPr>
        <p:txBody>
          <a:bodyPr>
            <a:normAutofit fontScale="92500" lnSpcReduction="10000"/>
          </a:bodyPr>
          <a:lstStyle/>
          <a:p>
            <a:pPr marL="0" indent="0">
              <a:buNone/>
            </a:pPr>
            <a:r>
              <a:rPr lang="fr-CA" sz="2700" b="1" u="sng" dirty="0" smtClean="0">
                <a:solidFill>
                  <a:schemeClr val="tx1"/>
                </a:solidFill>
              </a:rPr>
              <a:t>A vs. AN</a:t>
            </a:r>
            <a:br>
              <a:rPr lang="fr-CA" sz="2700" b="1" u="sng" dirty="0" smtClean="0">
                <a:solidFill>
                  <a:schemeClr val="tx1"/>
                </a:solidFill>
              </a:rPr>
            </a:br>
            <a:r>
              <a:rPr lang="fr-CA" sz="2700" dirty="0" smtClean="0">
                <a:solidFill>
                  <a:schemeClr val="tx1"/>
                </a:solidFill>
              </a:rPr>
              <a:t>A </a:t>
            </a:r>
            <a:r>
              <a:rPr lang="fr-CA" sz="2700" dirty="0" err="1" smtClean="0">
                <a:solidFill>
                  <a:schemeClr val="tx1"/>
                </a:solidFill>
              </a:rPr>
              <a:t>is</a:t>
            </a:r>
            <a:r>
              <a:rPr lang="fr-CA" sz="2700" dirty="0" smtClean="0">
                <a:solidFill>
                  <a:schemeClr val="tx1"/>
                </a:solidFill>
              </a:rPr>
              <a:t> </a:t>
            </a:r>
            <a:r>
              <a:rPr lang="fr-CA" sz="2700" dirty="0" err="1" smtClean="0">
                <a:solidFill>
                  <a:schemeClr val="tx1"/>
                </a:solidFill>
              </a:rPr>
              <a:t>used</a:t>
            </a:r>
            <a:r>
              <a:rPr lang="fr-CA" sz="2700" dirty="0" smtClean="0">
                <a:solidFill>
                  <a:schemeClr val="tx1"/>
                </a:solidFill>
              </a:rPr>
              <a:t> </a:t>
            </a:r>
            <a:r>
              <a:rPr lang="fr-CA" sz="2700" dirty="0" err="1" smtClean="0">
                <a:solidFill>
                  <a:schemeClr val="tx1"/>
                </a:solidFill>
              </a:rPr>
              <a:t>when</a:t>
            </a:r>
            <a:r>
              <a:rPr lang="fr-CA" sz="2700" dirty="0" smtClean="0">
                <a:solidFill>
                  <a:schemeClr val="tx1"/>
                </a:solidFill>
              </a:rPr>
              <a:t> the </a:t>
            </a:r>
            <a:r>
              <a:rPr lang="fr-CA" sz="2700" dirty="0" err="1" smtClean="0">
                <a:solidFill>
                  <a:schemeClr val="tx1"/>
                </a:solidFill>
              </a:rPr>
              <a:t>word</a:t>
            </a:r>
            <a:r>
              <a:rPr lang="fr-CA" sz="2700" dirty="0" smtClean="0">
                <a:solidFill>
                  <a:schemeClr val="tx1"/>
                </a:solidFill>
              </a:rPr>
              <a:t> </a:t>
            </a:r>
            <a:r>
              <a:rPr lang="fr-CA" sz="2700" dirty="0" err="1" smtClean="0">
                <a:solidFill>
                  <a:schemeClr val="tx1"/>
                </a:solidFill>
              </a:rPr>
              <a:t>begins</a:t>
            </a:r>
            <a:r>
              <a:rPr lang="fr-CA" sz="2700" dirty="0" smtClean="0">
                <a:solidFill>
                  <a:schemeClr val="tx1"/>
                </a:solidFill>
              </a:rPr>
              <a:t> </a:t>
            </a:r>
            <a:r>
              <a:rPr lang="fr-CA" sz="2700" dirty="0" err="1" smtClean="0">
                <a:solidFill>
                  <a:schemeClr val="tx1"/>
                </a:solidFill>
              </a:rPr>
              <a:t>with</a:t>
            </a:r>
            <a:r>
              <a:rPr lang="fr-CA" sz="2700" dirty="0" smtClean="0">
                <a:solidFill>
                  <a:schemeClr val="tx1"/>
                </a:solidFill>
              </a:rPr>
              <a:t> a consonant.</a:t>
            </a:r>
            <a:br>
              <a:rPr lang="fr-CA" sz="2700" dirty="0" smtClean="0">
                <a:solidFill>
                  <a:schemeClr val="tx1"/>
                </a:solidFill>
              </a:rPr>
            </a:br>
            <a:r>
              <a:rPr lang="fr-CA" sz="2700" dirty="0" smtClean="0">
                <a:solidFill>
                  <a:schemeClr val="tx1"/>
                </a:solidFill>
              </a:rPr>
              <a:t>AN </a:t>
            </a:r>
            <a:r>
              <a:rPr lang="fr-CA" sz="2700" dirty="0" err="1" smtClean="0">
                <a:solidFill>
                  <a:schemeClr val="tx1"/>
                </a:solidFill>
              </a:rPr>
              <a:t>is</a:t>
            </a:r>
            <a:r>
              <a:rPr lang="fr-CA" sz="2700" dirty="0" smtClean="0">
                <a:solidFill>
                  <a:schemeClr val="tx1"/>
                </a:solidFill>
              </a:rPr>
              <a:t> </a:t>
            </a:r>
            <a:r>
              <a:rPr lang="fr-CA" sz="2700" dirty="0" err="1" smtClean="0">
                <a:solidFill>
                  <a:schemeClr val="tx1"/>
                </a:solidFill>
              </a:rPr>
              <a:t>used</a:t>
            </a:r>
            <a:r>
              <a:rPr lang="fr-CA" sz="2700" dirty="0" smtClean="0">
                <a:solidFill>
                  <a:schemeClr val="tx1"/>
                </a:solidFill>
              </a:rPr>
              <a:t> </a:t>
            </a:r>
            <a:r>
              <a:rPr lang="fr-CA" sz="2700" dirty="0" err="1" smtClean="0">
                <a:solidFill>
                  <a:schemeClr val="tx1"/>
                </a:solidFill>
              </a:rPr>
              <a:t>when</a:t>
            </a:r>
            <a:r>
              <a:rPr lang="fr-CA" sz="2700" dirty="0" smtClean="0">
                <a:solidFill>
                  <a:schemeClr val="tx1"/>
                </a:solidFill>
              </a:rPr>
              <a:t> the </a:t>
            </a:r>
            <a:r>
              <a:rPr lang="fr-CA" sz="2700" dirty="0" err="1" smtClean="0">
                <a:solidFill>
                  <a:schemeClr val="tx1"/>
                </a:solidFill>
              </a:rPr>
              <a:t>word</a:t>
            </a:r>
            <a:r>
              <a:rPr lang="fr-CA" sz="2700" dirty="0" smtClean="0">
                <a:solidFill>
                  <a:schemeClr val="tx1"/>
                </a:solidFill>
              </a:rPr>
              <a:t> </a:t>
            </a:r>
            <a:r>
              <a:rPr lang="fr-CA" sz="2700" dirty="0" err="1" smtClean="0">
                <a:solidFill>
                  <a:schemeClr val="tx1"/>
                </a:solidFill>
              </a:rPr>
              <a:t>begins</a:t>
            </a:r>
            <a:r>
              <a:rPr lang="fr-CA" sz="2700" dirty="0" smtClean="0">
                <a:solidFill>
                  <a:schemeClr val="tx1"/>
                </a:solidFill>
              </a:rPr>
              <a:t> </a:t>
            </a:r>
            <a:r>
              <a:rPr lang="fr-CA" sz="2700" dirty="0" err="1" smtClean="0">
                <a:solidFill>
                  <a:schemeClr val="tx1"/>
                </a:solidFill>
              </a:rPr>
              <a:t>with</a:t>
            </a:r>
            <a:r>
              <a:rPr lang="fr-CA" sz="2700" dirty="0" smtClean="0">
                <a:solidFill>
                  <a:schemeClr val="tx1"/>
                </a:solidFill>
              </a:rPr>
              <a:t> a </a:t>
            </a:r>
            <a:r>
              <a:rPr lang="fr-CA" sz="2700" dirty="0" err="1" smtClean="0">
                <a:solidFill>
                  <a:schemeClr val="tx1"/>
                </a:solidFill>
              </a:rPr>
              <a:t>vowel</a:t>
            </a:r>
            <a:r>
              <a:rPr lang="fr-CA" sz="2700" dirty="0" smtClean="0">
                <a:solidFill>
                  <a:schemeClr val="tx1"/>
                </a:solidFill>
              </a:rPr>
              <a:t>.</a:t>
            </a:r>
            <a:br>
              <a:rPr lang="fr-CA" sz="2700" dirty="0" smtClean="0">
                <a:solidFill>
                  <a:schemeClr val="tx1"/>
                </a:solidFill>
              </a:rPr>
            </a:br>
            <a:r>
              <a:rPr lang="fr-CA" sz="2700" dirty="0" smtClean="0">
                <a:solidFill>
                  <a:schemeClr val="tx1"/>
                </a:solidFill>
              </a:rPr>
              <a:t/>
            </a:r>
            <a:br>
              <a:rPr lang="fr-CA" sz="2700" dirty="0" smtClean="0">
                <a:solidFill>
                  <a:schemeClr val="tx1"/>
                </a:solidFill>
              </a:rPr>
            </a:br>
            <a:r>
              <a:rPr lang="fr-CA" sz="2700" dirty="0" smtClean="0">
                <a:solidFill>
                  <a:schemeClr val="tx1"/>
                </a:solidFill>
              </a:rPr>
              <a:t>AN APPLE</a:t>
            </a:r>
            <a:br>
              <a:rPr lang="fr-CA" sz="2700" dirty="0" smtClean="0">
                <a:solidFill>
                  <a:schemeClr val="tx1"/>
                </a:solidFill>
              </a:rPr>
            </a:br>
            <a:r>
              <a:rPr lang="fr-CA" sz="2700" dirty="0" smtClean="0">
                <a:solidFill>
                  <a:schemeClr val="tx1"/>
                </a:solidFill>
              </a:rPr>
              <a:t>A DOG</a:t>
            </a:r>
            <a:endParaRPr lang="fr-CA" sz="2700" b="1" u="sng" dirty="0" smtClean="0">
              <a:solidFill>
                <a:schemeClr val="tx1"/>
              </a:solidFill>
            </a:endParaRPr>
          </a:p>
          <a:p>
            <a:pPr marL="0" indent="0">
              <a:buNone/>
            </a:pPr>
            <a:endParaRPr lang="fr-CA" b="1" u="sng" dirty="0">
              <a:solidFill>
                <a:schemeClr val="tx1"/>
              </a:solidFill>
            </a:endParaRPr>
          </a:p>
          <a:p>
            <a:pPr marL="0" indent="0">
              <a:buNone/>
            </a:pPr>
            <a:r>
              <a:rPr lang="fr-CA" b="1" u="sng" dirty="0" smtClean="0">
                <a:solidFill>
                  <a:schemeClr val="tx1"/>
                </a:solidFill>
              </a:rPr>
              <a:t>HE`S vs. HIS</a:t>
            </a:r>
          </a:p>
          <a:p>
            <a:pPr marL="0" indent="0">
              <a:buNone/>
            </a:pPr>
            <a:r>
              <a:rPr lang="fr-CA" dirty="0" smtClean="0">
                <a:solidFill>
                  <a:schemeClr val="tx1"/>
                </a:solidFill>
              </a:rPr>
              <a:t>HE IS (IL EST)</a:t>
            </a:r>
          </a:p>
          <a:p>
            <a:pPr marL="0" indent="0">
              <a:buNone/>
            </a:pPr>
            <a:r>
              <a:rPr lang="fr-CA" dirty="0" smtClean="0">
                <a:solidFill>
                  <a:schemeClr val="tx1"/>
                </a:solidFill>
              </a:rPr>
              <a:t>HIS (SON – MASC.SING)</a:t>
            </a:r>
          </a:p>
          <a:p>
            <a:pPr marL="0" indent="0">
              <a:buNone/>
            </a:pPr>
            <a:endParaRPr lang="fr-CA" dirty="0"/>
          </a:p>
          <a:p>
            <a:pPr marL="0" indent="0">
              <a:buNone/>
            </a:pPr>
            <a:endParaRPr lang="fr-CA" b="1" u="sng" dirty="0" smtClean="0"/>
          </a:p>
        </p:txBody>
      </p:sp>
    </p:spTree>
    <p:extLst>
      <p:ext uri="{BB962C8B-B14F-4D97-AF65-F5344CB8AC3E}">
        <p14:creationId xmlns:p14="http://schemas.microsoft.com/office/powerpoint/2010/main" val="2580659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183880" cy="1051560"/>
          </a:xfrm>
        </p:spPr>
        <p:txBody>
          <a:bodyPr/>
          <a:lstStyle/>
          <a:p>
            <a:r>
              <a:rPr lang="fr-CA" dirty="0" smtClean="0"/>
              <a:t>CONTINUED</a:t>
            </a:r>
            <a:endParaRPr lang="fr-CA" dirty="0"/>
          </a:p>
        </p:txBody>
      </p:sp>
      <p:sp>
        <p:nvSpPr>
          <p:cNvPr id="3" name="Espace réservé du contenu 2"/>
          <p:cNvSpPr>
            <a:spLocks noGrp="1"/>
          </p:cNvSpPr>
          <p:nvPr>
            <p:ph idx="1"/>
          </p:nvPr>
        </p:nvSpPr>
        <p:spPr>
          <a:xfrm>
            <a:off x="467544" y="1484784"/>
            <a:ext cx="8183880" cy="4187952"/>
          </a:xfrm>
        </p:spPr>
        <p:txBody>
          <a:bodyPr>
            <a:normAutofit lnSpcReduction="10000"/>
          </a:bodyPr>
          <a:lstStyle/>
          <a:p>
            <a:pPr marL="0" indent="0">
              <a:buNone/>
            </a:pPr>
            <a:r>
              <a:rPr lang="fr-CA" sz="2500" b="1" u="sng" dirty="0" smtClean="0"/>
              <a:t>HAIR VS AIR</a:t>
            </a:r>
            <a:r>
              <a:rPr lang="fr-CA" sz="2500" dirty="0" smtClean="0"/>
              <a:t/>
            </a:r>
            <a:br>
              <a:rPr lang="fr-CA" sz="2500" dirty="0" smtClean="0"/>
            </a:br>
            <a:r>
              <a:rPr lang="fr-CA" sz="2500" dirty="0" smtClean="0"/>
              <a:t>HAIR (CHEVEUX)</a:t>
            </a:r>
            <a:br>
              <a:rPr lang="fr-CA" sz="2500" dirty="0" smtClean="0"/>
            </a:br>
            <a:r>
              <a:rPr lang="fr-CA" sz="2500" dirty="0" smtClean="0"/>
              <a:t>AIR (L`AIR)</a:t>
            </a:r>
          </a:p>
          <a:p>
            <a:pPr marL="0" indent="0">
              <a:buNone/>
            </a:pPr>
            <a:endParaRPr lang="fr-CA" sz="2500" dirty="0"/>
          </a:p>
          <a:p>
            <a:pPr marL="0" indent="0">
              <a:buNone/>
            </a:pPr>
            <a:r>
              <a:rPr lang="fr-CA" sz="2500" b="1" u="sng" dirty="0" smtClean="0"/>
              <a:t>ANGRY VS HUNGRY</a:t>
            </a:r>
            <a:r>
              <a:rPr lang="fr-CA" sz="2500" dirty="0" smtClean="0"/>
              <a:t/>
            </a:r>
            <a:br>
              <a:rPr lang="fr-CA" sz="2500" dirty="0" smtClean="0"/>
            </a:br>
            <a:r>
              <a:rPr lang="fr-CA" sz="2500" dirty="0" smtClean="0"/>
              <a:t>ANGRY (FÂCHÉ)</a:t>
            </a:r>
            <a:br>
              <a:rPr lang="fr-CA" sz="2500" dirty="0" smtClean="0"/>
            </a:br>
            <a:r>
              <a:rPr lang="fr-CA" sz="2500" dirty="0" smtClean="0"/>
              <a:t>HUNGRY (FAIM)</a:t>
            </a:r>
          </a:p>
          <a:p>
            <a:pPr marL="0" indent="0">
              <a:buNone/>
            </a:pPr>
            <a:endParaRPr lang="fr-CA" sz="2500" dirty="0"/>
          </a:p>
          <a:p>
            <a:pPr marL="0" indent="0">
              <a:buNone/>
            </a:pPr>
            <a:r>
              <a:rPr lang="fr-CA" sz="2500" b="1" u="sng" dirty="0" smtClean="0"/>
              <a:t>GONNA VS GOING TO</a:t>
            </a:r>
            <a:r>
              <a:rPr lang="fr-CA" sz="2500" dirty="0" smtClean="0"/>
              <a:t/>
            </a:r>
            <a:br>
              <a:rPr lang="fr-CA" sz="2500" dirty="0" smtClean="0"/>
            </a:br>
            <a:r>
              <a:rPr lang="fr-CA" sz="2500" dirty="0" smtClean="0"/>
              <a:t>GONNA (IM LANGUAGE – FB TALK)</a:t>
            </a:r>
            <a:br>
              <a:rPr lang="fr-CA" sz="2500" dirty="0" smtClean="0"/>
            </a:br>
            <a:r>
              <a:rPr lang="fr-CA" sz="2500" dirty="0" smtClean="0"/>
              <a:t>GOING TO (FORMAL)</a:t>
            </a:r>
            <a:endParaRPr lang="fr-CA" sz="2500" dirty="0"/>
          </a:p>
        </p:txBody>
      </p:sp>
    </p:spTree>
    <p:extLst>
      <p:ext uri="{BB962C8B-B14F-4D97-AF65-F5344CB8AC3E}">
        <p14:creationId xmlns:p14="http://schemas.microsoft.com/office/powerpoint/2010/main" val="3592941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052736"/>
            <a:ext cx="8183880" cy="4187952"/>
          </a:xfrm>
        </p:spPr>
        <p:txBody>
          <a:bodyPr>
            <a:noAutofit/>
          </a:bodyPr>
          <a:lstStyle/>
          <a:p>
            <a:pPr marL="274320" lvl="0" indent="-274320">
              <a:spcBef>
                <a:spcPts val="580"/>
              </a:spcBef>
              <a:buClr>
                <a:srgbClr val="D34817"/>
              </a:buClr>
              <a:buSzPct val="85000"/>
            </a:pPr>
            <a:r>
              <a:rPr lang="fr-CA" sz="2500" b="1" dirty="0">
                <a:solidFill>
                  <a:srgbClr val="FF0000"/>
                </a:solidFill>
                <a:latin typeface="Perpetua"/>
              </a:rPr>
              <a:t>A LOT OF </a:t>
            </a:r>
            <a:r>
              <a:rPr lang="fr-CA" sz="2500" b="1" dirty="0">
                <a:solidFill>
                  <a:srgbClr val="FF0000"/>
                </a:solidFill>
                <a:latin typeface="Perpetua"/>
                <a:sym typeface="Wingdings" panose="05000000000000000000" pitchFamily="2" charset="2"/>
              </a:rPr>
              <a:t></a:t>
            </a:r>
            <a:r>
              <a:rPr lang="fr-CA" sz="2500" b="1" dirty="0">
                <a:solidFill>
                  <a:srgbClr val="FF0000"/>
                </a:solidFill>
                <a:latin typeface="Perpetua"/>
              </a:rPr>
              <a:t> </a:t>
            </a:r>
            <a:r>
              <a:rPr lang="fr-CA" sz="2500" b="1" dirty="0">
                <a:latin typeface="Perpetua"/>
              </a:rPr>
              <a:t>MANY</a:t>
            </a:r>
            <a:r>
              <a:rPr lang="fr-CA" sz="2500" b="1" dirty="0">
                <a:solidFill>
                  <a:srgbClr val="FF0000"/>
                </a:solidFill>
                <a:latin typeface="Perpetua"/>
              </a:rPr>
              <a:t/>
            </a:r>
            <a:br>
              <a:rPr lang="fr-CA" sz="2500" b="1" dirty="0">
                <a:solidFill>
                  <a:srgbClr val="FF0000"/>
                </a:solidFill>
                <a:latin typeface="Perpetua"/>
              </a:rPr>
            </a:br>
            <a:endParaRPr lang="fr-CA" sz="2500" b="1" dirty="0">
              <a:solidFill>
                <a:srgbClr val="FF0000"/>
              </a:solidFill>
              <a:latin typeface="Perpetua"/>
            </a:endParaRPr>
          </a:p>
          <a:p>
            <a:pPr marL="274320" lvl="0" indent="-274320">
              <a:spcBef>
                <a:spcPts val="580"/>
              </a:spcBef>
              <a:buClr>
                <a:srgbClr val="D34817"/>
              </a:buClr>
              <a:buSzPct val="85000"/>
            </a:pPr>
            <a:r>
              <a:rPr lang="fr-CA" sz="2500" b="1" dirty="0">
                <a:solidFill>
                  <a:srgbClr val="FF0000"/>
                </a:solidFill>
                <a:latin typeface="Perpetua"/>
              </a:rPr>
              <a:t>BY EXAMPLE </a:t>
            </a:r>
            <a:r>
              <a:rPr lang="fr-CA" sz="2500" b="1" i="1" dirty="0">
                <a:solidFill>
                  <a:srgbClr val="FF0000"/>
                </a:solidFill>
                <a:latin typeface="Perpetua"/>
              </a:rPr>
              <a:t>(par exemple) --</a:t>
            </a:r>
            <a:r>
              <a:rPr lang="fr-CA" sz="2500" b="1" dirty="0">
                <a:solidFill>
                  <a:srgbClr val="FF0000"/>
                </a:solidFill>
                <a:latin typeface="Perpetua"/>
              </a:rPr>
              <a:t>» </a:t>
            </a:r>
            <a:r>
              <a:rPr lang="fr-CA" sz="2500" b="1" dirty="0">
                <a:latin typeface="Perpetua"/>
              </a:rPr>
              <a:t>FOR </a:t>
            </a:r>
            <a:r>
              <a:rPr lang="fr-CA" sz="2500" b="1" dirty="0" smtClean="0">
                <a:latin typeface="Perpetua"/>
              </a:rPr>
              <a:t>EXAMPLE,</a:t>
            </a:r>
            <a:r>
              <a:rPr lang="fr-CA" sz="2500" b="1" dirty="0">
                <a:solidFill>
                  <a:prstClr val="black"/>
                </a:solidFill>
                <a:latin typeface="Perpetua"/>
              </a:rPr>
              <a:t/>
            </a:r>
            <a:br>
              <a:rPr lang="fr-CA" sz="2500" b="1" dirty="0">
                <a:solidFill>
                  <a:prstClr val="black"/>
                </a:solidFill>
                <a:latin typeface="Perpetua"/>
              </a:rPr>
            </a:br>
            <a:endParaRPr lang="fr-CA" sz="2500" b="1" dirty="0">
              <a:solidFill>
                <a:prstClr val="black"/>
              </a:solidFill>
              <a:latin typeface="Perpetua"/>
            </a:endParaRPr>
          </a:p>
          <a:p>
            <a:pPr marL="274320" lvl="0" indent="-274320">
              <a:spcBef>
                <a:spcPts val="580"/>
              </a:spcBef>
              <a:buClr>
                <a:srgbClr val="D34817"/>
              </a:buClr>
              <a:buSzPct val="85000"/>
            </a:pPr>
            <a:r>
              <a:rPr lang="fr-CA" sz="2500" b="1" dirty="0">
                <a:solidFill>
                  <a:srgbClr val="FF0000"/>
                </a:solidFill>
                <a:latin typeface="Perpetua"/>
              </a:rPr>
              <a:t>NIHGT, WAHT, WIHT, PERSUE, WICH/WITCH </a:t>
            </a:r>
            <a:r>
              <a:rPr lang="fr-CA" sz="2500" b="1" i="1" dirty="0">
                <a:solidFill>
                  <a:srgbClr val="FF0000"/>
                </a:solidFill>
                <a:latin typeface="Perpetua"/>
              </a:rPr>
              <a:t>(sorcière)</a:t>
            </a:r>
            <a:r>
              <a:rPr lang="fr-CA" sz="2500" b="1" dirty="0">
                <a:solidFill>
                  <a:srgbClr val="FF0000"/>
                </a:solidFill>
                <a:latin typeface="Perpetua"/>
              </a:rPr>
              <a:t/>
            </a:r>
            <a:br>
              <a:rPr lang="fr-CA" sz="2500" b="1" dirty="0">
                <a:solidFill>
                  <a:srgbClr val="FF0000"/>
                </a:solidFill>
                <a:latin typeface="Perpetua"/>
              </a:rPr>
            </a:br>
            <a:r>
              <a:rPr lang="fr-CA" sz="2500" b="1" dirty="0">
                <a:solidFill>
                  <a:prstClr val="black"/>
                </a:solidFill>
                <a:latin typeface="Perpetua"/>
              </a:rPr>
              <a:t>NIGHT, WHAT, WITH, PURSUE, WHICH </a:t>
            </a:r>
            <a:r>
              <a:rPr lang="fr-CA" sz="2500" b="1" i="1" dirty="0">
                <a:solidFill>
                  <a:prstClr val="black"/>
                </a:solidFill>
                <a:latin typeface="Perpetua"/>
              </a:rPr>
              <a:t>(lequel)</a:t>
            </a:r>
            <a:br>
              <a:rPr lang="fr-CA" sz="2500" b="1" i="1" dirty="0">
                <a:solidFill>
                  <a:prstClr val="black"/>
                </a:solidFill>
                <a:latin typeface="Perpetua"/>
              </a:rPr>
            </a:br>
            <a:endParaRPr lang="fr-CA" sz="2500" b="1" i="1" dirty="0">
              <a:solidFill>
                <a:prstClr val="black"/>
              </a:solidFill>
              <a:latin typeface="Perpetua"/>
            </a:endParaRPr>
          </a:p>
          <a:p>
            <a:pPr marL="274320" lvl="0" indent="-274320">
              <a:spcBef>
                <a:spcPts val="580"/>
              </a:spcBef>
              <a:buClr>
                <a:srgbClr val="D34817"/>
              </a:buClr>
              <a:buSzPct val="85000"/>
            </a:pPr>
            <a:r>
              <a:rPr lang="fr-CA" sz="2500" b="1" dirty="0">
                <a:solidFill>
                  <a:srgbClr val="FF0000"/>
                </a:solidFill>
                <a:latin typeface="Perpetua"/>
              </a:rPr>
              <a:t>THE STORE WAS LOSING PROFIT.  </a:t>
            </a:r>
            <a:br>
              <a:rPr lang="fr-CA" sz="2500" b="1" dirty="0">
                <a:solidFill>
                  <a:srgbClr val="FF0000"/>
                </a:solidFill>
                <a:latin typeface="Perpetua"/>
              </a:rPr>
            </a:br>
            <a:r>
              <a:rPr lang="fr-CA" sz="2500" b="1" u="sng" dirty="0">
                <a:solidFill>
                  <a:srgbClr val="FF0000"/>
                </a:solidFill>
                <a:latin typeface="Perpetua"/>
              </a:rPr>
              <a:t>HE</a:t>
            </a:r>
            <a:r>
              <a:rPr lang="fr-CA" sz="2500" b="1" dirty="0">
                <a:solidFill>
                  <a:srgbClr val="FF0000"/>
                </a:solidFill>
                <a:latin typeface="Perpetua"/>
              </a:rPr>
              <a:t> WAS AFFECTED BY THE AMOUNT OF ILLEGAL DOWNLOADS.</a:t>
            </a:r>
            <a:r>
              <a:rPr lang="fr-CA" sz="2500" b="1" i="1" dirty="0">
                <a:solidFill>
                  <a:srgbClr val="FF0000"/>
                </a:solidFill>
                <a:latin typeface="Perpetua"/>
              </a:rPr>
              <a:t/>
            </a:r>
            <a:br>
              <a:rPr lang="fr-CA" sz="2500" b="1" i="1" dirty="0">
                <a:solidFill>
                  <a:srgbClr val="FF0000"/>
                </a:solidFill>
                <a:latin typeface="Perpetua"/>
              </a:rPr>
            </a:br>
            <a:r>
              <a:rPr lang="fr-CA" sz="2500" b="1" dirty="0">
                <a:solidFill>
                  <a:prstClr val="black"/>
                </a:solidFill>
                <a:latin typeface="Perpetua"/>
              </a:rPr>
              <a:t>HE = IT; A STORE IS NOT A HUMAN BEING.</a:t>
            </a:r>
            <a:endParaRPr lang="fr-CA" sz="2500" b="1" dirty="0"/>
          </a:p>
        </p:txBody>
      </p:sp>
    </p:spTree>
    <p:extLst>
      <p:ext uri="{BB962C8B-B14F-4D97-AF65-F5344CB8AC3E}">
        <p14:creationId xmlns:p14="http://schemas.microsoft.com/office/powerpoint/2010/main" val="40802410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183880" cy="5112568"/>
          </a:xfrm>
        </p:spPr>
        <p:txBody>
          <a:bodyPr>
            <a:normAutofit fontScale="85000" lnSpcReduction="10000"/>
          </a:bodyPr>
          <a:lstStyle/>
          <a:p>
            <a:pPr marL="274320" lvl="0" indent="-274320">
              <a:spcBef>
                <a:spcPts val="580"/>
              </a:spcBef>
              <a:buClr>
                <a:srgbClr val="D34817"/>
              </a:buClr>
              <a:buSzPct val="85000"/>
            </a:pPr>
            <a:r>
              <a:rPr lang="fr-CA" sz="2400" b="1" dirty="0">
                <a:solidFill>
                  <a:srgbClr val="FF0000"/>
                </a:solidFill>
                <a:latin typeface="Perpetua"/>
              </a:rPr>
              <a:t>EVERYONE/EVERYBODY          VS.       ANYONE/ANYBODY</a:t>
            </a:r>
            <a:r>
              <a:rPr lang="fr-CA" sz="2400" b="1" dirty="0">
                <a:solidFill>
                  <a:prstClr val="black"/>
                </a:solidFill>
                <a:latin typeface="Perpetua"/>
              </a:rPr>
              <a:t/>
            </a:r>
            <a:br>
              <a:rPr lang="fr-CA" sz="2400" b="1" dirty="0">
                <a:solidFill>
                  <a:prstClr val="black"/>
                </a:solidFill>
                <a:latin typeface="Perpetua"/>
              </a:rPr>
            </a:br>
            <a:r>
              <a:rPr lang="fr-CA" sz="2400" b="1" i="1" dirty="0">
                <a:solidFill>
                  <a:prstClr val="black"/>
                </a:solidFill>
                <a:latin typeface="Perpetua"/>
              </a:rPr>
              <a:t>TOUT LE MONDE                             </a:t>
            </a:r>
            <a:r>
              <a:rPr lang="fr-CA" sz="2400" b="1" i="1" dirty="0" smtClean="0">
                <a:solidFill>
                  <a:prstClr val="black"/>
                </a:solidFill>
                <a:latin typeface="Perpetua"/>
              </a:rPr>
              <a:t>       </a:t>
            </a:r>
            <a:r>
              <a:rPr lang="fr-CA" sz="2400" b="1" i="1" dirty="0">
                <a:solidFill>
                  <a:prstClr val="black"/>
                </a:solidFill>
                <a:latin typeface="Perpetua"/>
              </a:rPr>
              <a:t>N`IMPORTE QUI</a:t>
            </a:r>
            <a:br>
              <a:rPr lang="fr-CA" sz="2400" b="1" i="1" dirty="0">
                <a:solidFill>
                  <a:prstClr val="black"/>
                </a:solidFill>
                <a:latin typeface="Perpetua"/>
              </a:rPr>
            </a:br>
            <a:endParaRPr lang="fr-CA" sz="2400" b="1" i="1" dirty="0">
              <a:solidFill>
                <a:prstClr val="black"/>
              </a:solidFill>
              <a:latin typeface="Perpetua"/>
            </a:endParaRPr>
          </a:p>
          <a:p>
            <a:pPr marL="274320" lvl="0" indent="-274320">
              <a:spcBef>
                <a:spcPts val="580"/>
              </a:spcBef>
              <a:buClr>
                <a:srgbClr val="D34817"/>
              </a:buClr>
              <a:buSzPct val="85000"/>
            </a:pPr>
            <a:r>
              <a:rPr lang="fr-CA" sz="2400" b="1" dirty="0">
                <a:solidFill>
                  <a:srgbClr val="FF0000"/>
                </a:solidFill>
                <a:latin typeface="Perpetua"/>
              </a:rPr>
              <a:t>ANYTHING                 </a:t>
            </a:r>
            <a:r>
              <a:rPr lang="fr-CA" sz="2400" b="1" dirty="0" smtClean="0">
                <a:solidFill>
                  <a:srgbClr val="FF0000"/>
                </a:solidFill>
                <a:latin typeface="Perpetua"/>
              </a:rPr>
              <a:t>         VS             </a:t>
            </a:r>
            <a:r>
              <a:rPr lang="fr-CA" sz="2400" b="1" dirty="0">
                <a:solidFill>
                  <a:srgbClr val="FF0000"/>
                </a:solidFill>
                <a:latin typeface="Perpetua"/>
              </a:rPr>
              <a:t>NOTHING</a:t>
            </a:r>
            <a:br>
              <a:rPr lang="fr-CA" sz="2400" b="1" dirty="0">
                <a:solidFill>
                  <a:srgbClr val="FF0000"/>
                </a:solidFill>
                <a:latin typeface="Perpetua"/>
              </a:rPr>
            </a:br>
            <a:r>
              <a:rPr lang="fr-CA" sz="2400" b="1" i="1" dirty="0">
                <a:solidFill>
                  <a:prstClr val="black"/>
                </a:solidFill>
                <a:latin typeface="Perpetua"/>
              </a:rPr>
              <a:t>N`IMPORTE QUOI                     </a:t>
            </a:r>
            <a:r>
              <a:rPr lang="fr-CA" sz="2400" b="1" i="1" dirty="0" smtClean="0">
                <a:solidFill>
                  <a:prstClr val="black"/>
                </a:solidFill>
                <a:latin typeface="Perpetua"/>
              </a:rPr>
              <a:t>          </a:t>
            </a:r>
            <a:r>
              <a:rPr lang="fr-CA" sz="2400" b="1" i="1" dirty="0">
                <a:solidFill>
                  <a:prstClr val="black"/>
                </a:solidFill>
                <a:latin typeface="Perpetua"/>
              </a:rPr>
              <a:t>RIEN</a:t>
            </a:r>
            <a:br>
              <a:rPr lang="fr-CA" sz="2400" b="1" i="1" dirty="0">
                <a:solidFill>
                  <a:prstClr val="black"/>
                </a:solidFill>
                <a:latin typeface="Perpetua"/>
              </a:rPr>
            </a:br>
            <a:endParaRPr lang="fr-CA" sz="2400" b="1" i="1" dirty="0">
              <a:solidFill>
                <a:prstClr val="black"/>
              </a:solidFill>
              <a:latin typeface="Perpetua"/>
            </a:endParaRPr>
          </a:p>
          <a:p>
            <a:pPr marL="274320" lvl="0" indent="-274320">
              <a:lnSpc>
                <a:spcPct val="170000"/>
              </a:lnSpc>
              <a:spcBef>
                <a:spcPts val="580"/>
              </a:spcBef>
              <a:buClr>
                <a:srgbClr val="D34817"/>
              </a:buClr>
              <a:buSzPct val="85000"/>
            </a:pPr>
            <a:r>
              <a:rPr lang="fr-CA" sz="2400" b="1" dirty="0">
                <a:solidFill>
                  <a:srgbClr val="FF0000"/>
                </a:solidFill>
                <a:latin typeface="Perpetua"/>
              </a:rPr>
              <a:t>THE WORK OF THE AUTHOR --» </a:t>
            </a:r>
            <a:r>
              <a:rPr lang="fr-CA" sz="2400" b="1" dirty="0">
                <a:latin typeface="Perpetua"/>
              </a:rPr>
              <a:t>AUTHOR`S WORK</a:t>
            </a:r>
            <a:br>
              <a:rPr lang="fr-CA" sz="2400" b="1" dirty="0">
                <a:latin typeface="Perpetua"/>
              </a:rPr>
            </a:br>
            <a:r>
              <a:rPr lang="fr-CA" sz="2400" b="1" dirty="0">
                <a:solidFill>
                  <a:srgbClr val="FF0000"/>
                </a:solidFill>
                <a:latin typeface="Perpetua"/>
              </a:rPr>
              <a:t>THE  HOUSE OF HIS MOTHER --» </a:t>
            </a:r>
            <a:r>
              <a:rPr lang="fr-CA" sz="2400" b="1" dirty="0">
                <a:latin typeface="Perpetua"/>
              </a:rPr>
              <a:t>HIS MOTHER`S HOUSE</a:t>
            </a:r>
            <a:r>
              <a:rPr lang="fr-CA" sz="2400" b="1" dirty="0">
                <a:solidFill>
                  <a:srgbClr val="FF0000"/>
                </a:solidFill>
                <a:latin typeface="Perpetua"/>
              </a:rPr>
              <a:t/>
            </a:r>
            <a:br>
              <a:rPr lang="fr-CA" sz="2400" b="1" dirty="0">
                <a:solidFill>
                  <a:srgbClr val="FF0000"/>
                </a:solidFill>
                <a:latin typeface="Perpetua"/>
              </a:rPr>
            </a:br>
            <a:r>
              <a:rPr lang="fr-CA" sz="2400" b="1" dirty="0">
                <a:solidFill>
                  <a:srgbClr val="FF0000"/>
                </a:solidFill>
                <a:latin typeface="Perpetua"/>
              </a:rPr>
              <a:t>THE LIFE OF A WORKER --» </a:t>
            </a:r>
            <a:r>
              <a:rPr lang="fr-CA" sz="2400" b="1" dirty="0">
                <a:latin typeface="Perpetua"/>
              </a:rPr>
              <a:t>WORKER`S </a:t>
            </a:r>
            <a:r>
              <a:rPr lang="fr-CA" sz="2400" b="1" dirty="0" smtClean="0">
                <a:latin typeface="Perpetua"/>
              </a:rPr>
              <a:t>LIFE</a:t>
            </a:r>
            <a:br>
              <a:rPr lang="fr-CA" sz="2400" b="1" dirty="0" smtClean="0">
                <a:latin typeface="Perpetua"/>
              </a:rPr>
            </a:br>
            <a:endParaRPr lang="fr-CA" sz="2400" b="1" dirty="0" smtClean="0">
              <a:solidFill>
                <a:prstClr val="black"/>
              </a:solidFill>
              <a:latin typeface="Perpetua"/>
            </a:endParaRPr>
          </a:p>
          <a:p>
            <a:pPr marL="274320" lvl="0" indent="-274320">
              <a:lnSpc>
                <a:spcPct val="170000"/>
              </a:lnSpc>
              <a:spcBef>
                <a:spcPts val="580"/>
              </a:spcBef>
              <a:buClr>
                <a:srgbClr val="D34817"/>
              </a:buClr>
              <a:buSzPct val="85000"/>
            </a:pPr>
            <a:r>
              <a:rPr lang="fr-CA" sz="2400" b="1" dirty="0" smtClean="0">
                <a:solidFill>
                  <a:srgbClr val="FF0000"/>
                </a:solidFill>
                <a:latin typeface="Perpetua"/>
              </a:rPr>
              <a:t>REMEMBER </a:t>
            </a:r>
            <a:r>
              <a:rPr lang="fr-CA" sz="2400" b="1" dirty="0">
                <a:latin typeface="Perpetua"/>
              </a:rPr>
              <a:t>NOT</a:t>
            </a:r>
            <a:r>
              <a:rPr lang="fr-CA" sz="2400" b="1" dirty="0">
                <a:solidFill>
                  <a:srgbClr val="FF0000"/>
                </a:solidFill>
                <a:latin typeface="Perpetua"/>
              </a:rPr>
              <a:t> TO USE EXCLAMATION POINTS !!!</a:t>
            </a:r>
            <a:br>
              <a:rPr lang="fr-CA" sz="2400" b="1" dirty="0">
                <a:solidFill>
                  <a:srgbClr val="FF0000"/>
                </a:solidFill>
                <a:latin typeface="Perpetua"/>
              </a:rPr>
            </a:br>
            <a:r>
              <a:rPr lang="fr-CA" sz="2400" b="1" dirty="0">
                <a:solidFill>
                  <a:srgbClr val="FF0000"/>
                </a:solidFill>
                <a:latin typeface="Perpetua"/>
              </a:rPr>
              <a:t>YOU ARE NOT YELLING AT THE READER BUT CONVINCING THEM.</a:t>
            </a:r>
          </a:p>
          <a:p>
            <a:endParaRPr lang="fr-CA" dirty="0"/>
          </a:p>
        </p:txBody>
      </p:sp>
    </p:spTree>
    <p:extLst>
      <p:ext uri="{BB962C8B-B14F-4D97-AF65-F5344CB8AC3E}">
        <p14:creationId xmlns:p14="http://schemas.microsoft.com/office/powerpoint/2010/main" val="410562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836712"/>
            <a:ext cx="8183880" cy="1051560"/>
          </a:xfrm>
        </p:spPr>
        <p:txBody>
          <a:bodyPr>
            <a:normAutofit fontScale="90000"/>
          </a:bodyPr>
          <a:lstStyle/>
          <a:p>
            <a:r>
              <a:rPr lang="fr-CA" dirty="0" smtClean="0"/>
              <a:t>CONTINUED (POSSESIF HIS/HER)</a:t>
            </a:r>
            <a:r>
              <a:rPr lang="fr-CA" dirty="0"/>
              <a:t/>
            </a:r>
            <a:br>
              <a:rPr lang="fr-CA" dirty="0"/>
            </a:br>
            <a:endParaRPr lang="fr-CA" dirty="0"/>
          </a:p>
        </p:txBody>
      </p:sp>
      <p:sp>
        <p:nvSpPr>
          <p:cNvPr id="3" name="Espace réservé du contenu 2"/>
          <p:cNvSpPr>
            <a:spLocks noGrp="1"/>
          </p:cNvSpPr>
          <p:nvPr>
            <p:ph idx="1"/>
          </p:nvPr>
        </p:nvSpPr>
        <p:spPr>
          <a:xfrm>
            <a:off x="467544" y="1412776"/>
            <a:ext cx="8183880" cy="4187952"/>
          </a:xfrm>
        </p:spPr>
        <p:txBody>
          <a:bodyPr>
            <a:normAutofit fontScale="85000" lnSpcReduction="20000"/>
          </a:bodyPr>
          <a:lstStyle/>
          <a:p>
            <a:pPr marL="0" indent="0">
              <a:buNone/>
            </a:pPr>
            <a:endParaRPr lang="fr-CA" dirty="0"/>
          </a:p>
          <a:p>
            <a:pPr marL="0" indent="0">
              <a:buNone/>
            </a:pPr>
            <a:r>
              <a:rPr lang="fr-CA" i="1" dirty="0" smtClean="0"/>
              <a:t>MARY`S</a:t>
            </a:r>
            <a:r>
              <a:rPr lang="fr-CA" dirty="0" smtClean="0"/>
              <a:t> MOTHER</a:t>
            </a:r>
            <a:br>
              <a:rPr lang="fr-CA" dirty="0" smtClean="0"/>
            </a:br>
            <a:r>
              <a:rPr lang="fr-CA" dirty="0" smtClean="0">
                <a:sym typeface="Wingdings" panose="05000000000000000000" pitchFamily="2" charset="2"/>
              </a:rPr>
              <a:t> </a:t>
            </a:r>
            <a:r>
              <a:rPr lang="fr-CA" i="1" dirty="0" smtClean="0">
                <a:sym typeface="Wingdings" panose="05000000000000000000" pitchFamily="2" charset="2"/>
              </a:rPr>
              <a:t>HER</a:t>
            </a:r>
            <a:r>
              <a:rPr lang="fr-CA" dirty="0" smtClean="0">
                <a:sym typeface="Wingdings" panose="05000000000000000000" pitchFamily="2" charset="2"/>
              </a:rPr>
              <a:t> MOTHER</a:t>
            </a:r>
          </a:p>
          <a:p>
            <a:pPr marL="0" indent="0">
              <a:buNone/>
            </a:pPr>
            <a:endParaRPr lang="fr-CA" dirty="0">
              <a:sym typeface="Wingdings" panose="05000000000000000000" pitchFamily="2" charset="2"/>
            </a:endParaRPr>
          </a:p>
          <a:p>
            <a:pPr marL="0" indent="0">
              <a:buNone/>
            </a:pPr>
            <a:r>
              <a:rPr lang="fr-CA" i="1" dirty="0" smtClean="0">
                <a:sym typeface="Wingdings" panose="05000000000000000000" pitchFamily="2" charset="2"/>
              </a:rPr>
              <a:t>JACK`S</a:t>
            </a:r>
            <a:r>
              <a:rPr lang="fr-CA" dirty="0" smtClean="0">
                <a:sym typeface="Wingdings" panose="05000000000000000000" pitchFamily="2" charset="2"/>
              </a:rPr>
              <a:t> CHAIR</a:t>
            </a:r>
            <a:br>
              <a:rPr lang="fr-CA" dirty="0" smtClean="0">
                <a:sym typeface="Wingdings" panose="05000000000000000000" pitchFamily="2" charset="2"/>
              </a:rPr>
            </a:br>
            <a:r>
              <a:rPr lang="fr-CA" dirty="0" smtClean="0">
                <a:sym typeface="Wingdings" panose="05000000000000000000" pitchFamily="2" charset="2"/>
              </a:rPr>
              <a:t> </a:t>
            </a:r>
            <a:r>
              <a:rPr lang="fr-CA" i="1" dirty="0" smtClean="0">
                <a:sym typeface="Wingdings" panose="05000000000000000000" pitchFamily="2" charset="2"/>
              </a:rPr>
              <a:t>HIS</a:t>
            </a:r>
            <a:r>
              <a:rPr lang="fr-CA" dirty="0" smtClean="0">
                <a:sym typeface="Wingdings" panose="05000000000000000000" pitchFamily="2" charset="2"/>
              </a:rPr>
              <a:t> CHAIR</a:t>
            </a:r>
          </a:p>
          <a:p>
            <a:pPr marL="0" indent="0">
              <a:buNone/>
            </a:pPr>
            <a:endParaRPr lang="fr-CA" dirty="0">
              <a:sym typeface="Wingdings" panose="05000000000000000000" pitchFamily="2" charset="2"/>
            </a:endParaRPr>
          </a:p>
          <a:p>
            <a:pPr marL="0" indent="0">
              <a:buNone/>
            </a:pPr>
            <a:r>
              <a:rPr lang="fr-CA" i="1" dirty="0" smtClean="0">
                <a:sym typeface="Wingdings" panose="05000000000000000000" pitchFamily="2" charset="2"/>
              </a:rPr>
              <a:t>SARAH`S</a:t>
            </a:r>
            <a:r>
              <a:rPr lang="fr-CA" dirty="0" smtClean="0">
                <a:sym typeface="Wingdings" panose="05000000000000000000" pitchFamily="2" charset="2"/>
              </a:rPr>
              <a:t> BOYFRIEND</a:t>
            </a:r>
            <a:br>
              <a:rPr lang="fr-CA" dirty="0" smtClean="0">
                <a:sym typeface="Wingdings" panose="05000000000000000000" pitchFamily="2" charset="2"/>
              </a:rPr>
            </a:br>
            <a:r>
              <a:rPr lang="fr-CA" dirty="0" smtClean="0">
                <a:sym typeface="Wingdings" panose="05000000000000000000" pitchFamily="2" charset="2"/>
              </a:rPr>
              <a:t> </a:t>
            </a:r>
            <a:r>
              <a:rPr lang="fr-CA" i="1" dirty="0" smtClean="0">
                <a:sym typeface="Wingdings" panose="05000000000000000000" pitchFamily="2" charset="2"/>
              </a:rPr>
              <a:t>HER</a:t>
            </a:r>
            <a:r>
              <a:rPr lang="fr-CA" dirty="0" smtClean="0">
                <a:sym typeface="Wingdings" panose="05000000000000000000" pitchFamily="2" charset="2"/>
              </a:rPr>
              <a:t> BOYFRIEND</a:t>
            </a:r>
          </a:p>
          <a:p>
            <a:pPr marL="0" indent="0">
              <a:buNone/>
            </a:pPr>
            <a:endParaRPr lang="fr-CA" dirty="0">
              <a:sym typeface="Wingdings" panose="05000000000000000000" pitchFamily="2" charset="2"/>
            </a:endParaRPr>
          </a:p>
          <a:p>
            <a:pPr marL="0" indent="0">
              <a:buNone/>
            </a:pPr>
            <a:r>
              <a:rPr lang="fr-CA" i="1" dirty="0" smtClean="0">
                <a:sym typeface="Wingdings" panose="05000000000000000000" pitchFamily="2" charset="2"/>
              </a:rPr>
              <a:t>MIKE`S</a:t>
            </a:r>
            <a:r>
              <a:rPr lang="fr-CA" dirty="0" smtClean="0">
                <a:sym typeface="Wingdings" panose="05000000000000000000" pitchFamily="2" charset="2"/>
              </a:rPr>
              <a:t> WIFE</a:t>
            </a:r>
            <a:br>
              <a:rPr lang="fr-CA" dirty="0" smtClean="0">
                <a:sym typeface="Wingdings" panose="05000000000000000000" pitchFamily="2" charset="2"/>
              </a:rPr>
            </a:br>
            <a:r>
              <a:rPr lang="fr-CA" dirty="0" smtClean="0">
                <a:sym typeface="Wingdings" panose="05000000000000000000" pitchFamily="2" charset="2"/>
              </a:rPr>
              <a:t> </a:t>
            </a:r>
            <a:r>
              <a:rPr lang="fr-CA" i="1" dirty="0" smtClean="0">
                <a:sym typeface="Wingdings" panose="05000000000000000000" pitchFamily="2" charset="2"/>
              </a:rPr>
              <a:t>HIS</a:t>
            </a:r>
            <a:r>
              <a:rPr lang="fr-CA" dirty="0" smtClean="0">
                <a:sym typeface="Wingdings" panose="05000000000000000000" pitchFamily="2" charset="2"/>
              </a:rPr>
              <a:t> WIFE</a:t>
            </a:r>
            <a:endParaRPr lang="fr-CA" dirty="0"/>
          </a:p>
        </p:txBody>
      </p:sp>
    </p:spTree>
    <p:extLst>
      <p:ext uri="{BB962C8B-B14F-4D97-AF65-F5344CB8AC3E}">
        <p14:creationId xmlns:p14="http://schemas.microsoft.com/office/powerpoint/2010/main" val="1956886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332656"/>
            <a:ext cx="8183880" cy="1051560"/>
          </a:xfrm>
        </p:spPr>
        <p:txBody>
          <a:bodyPr/>
          <a:lstStyle/>
          <a:p>
            <a:r>
              <a:rPr lang="fr-CA" dirty="0" smtClean="0">
                <a:solidFill>
                  <a:srgbClr val="C00000"/>
                </a:solidFill>
              </a:rPr>
              <a:t>2) VERB TENSE</a:t>
            </a:r>
            <a:endParaRPr lang="fr-CA" dirty="0">
              <a:solidFill>
                <a:srgbClr val="C00000"/>
              </a:solidFill>
            </a:endParaRPr>
          </a:p>
        </p:txBody>
      </p:sp>
      <p:sp>
        <p:nvSpPr>
          <p:cNvPr id="3" name="Espace réservé du contenu 2"/>
          <p:cNvSpPr>
            <a:spLocks noGrp="1"/>
          </p:cNvSpPr>
          <p:nvPr>
            <p:ph idx="1"/>
          </p:nvPr>
        </p:nvSpPr>
        <p:spPr>
          <a:xfrm>
            <a:off x="467544" y="1700808"/>
            <a:ext cx="8183880" cy="4187952"/>
          </a:xfrm>
        </p:spPr>
        <p:txBody>
          <a:bodyPr>
            <a:normAutofit fontScale="92500" lnSpcReduction="20000"/>
          </a:bodyPr>
          <a:lstStyle/>
          <a:p>
            <a:pPr marL="0" indent="0">
              <a:buNone/>
            </a:pPr>
            <a:endParaRPr lang="fr-CA" dirty="0"/>
          </a:p>
          <a:p>
            <a:pPr marL="0" indent="0">
              <a:buNone/>
            </a:pPr>
            <a:r>
              <a:rPr lang="fr-CA" dirty="0" smtClean="0"/>
              <a:t>WHEN YOU WRITE ABOUT SOMETHING THAT ALREADY HAPPENED, LIKE A STORY YOU READ OR A MOVIE YOU SAW: </a:t>
            </a:r>
            <a:r>
              <a:rPr lang="fr-CA" b="1" dirty="0" smtClean="0"/>
              <a:t>PAST</a:t>
            </a:r>
          </a:p>
          <a:p>
            <a:pPr marL="0" indent="0">
              <a:buNone/>
            </a:pPr>
            <a:endParaRPr lang="fr-CA" dirty="0"/>
          </a:p>
          <a:p>
            <a:pPr marL="0" indent="0">
              <a:buNone/>
            </a:pPr>
            <a:r>
              <a:rPr lang="fr-CA" dirty="0" smtClean="0"/>
              <a:t>IF IT IS SOMETHING THAT YOU DO EVERY DAY, IT IS HABITUAL OR IS TAKING PLACE NOW: </a:t>
            </a:r>
            <a:r>
              <a:rPr lang="fr-CA" b="1" dirty="0" smtClean="0"/>
              <a:t>PRESENT</a:t>
            </a:r>
          </a:p>
          <a:p>
            <a:pPr marL="0" indent="0">
              <a:buNone/>
            </a:pPr>
            <a:endParaRPr lang="fr-CA" dirty="0"/>
          </a:p>
          <a:p>
            <a:pPr marL="0" indent="0">
              <a:buNone/>
            </a:pPr>
            <a:r>
              <a:rPr lang="fr-CA" dirty="0" smtClean="0"/>
              <a:t>WHEN YOU ARE ABOUT TO DO SOMETHING OR YOU WILL DO IT IN THE FUTURE: </a:t>
            </a:r>
            <a:r>
              <a:rPr lang="fr-CA" b="1" dirty="0" smtClean="0"/>
              <a:t>FUTURE</a:t>
            </a:r>
          </a:p>
          <a:p>
            <a:pPr marL="0" indent="0">
              <a:buNone/>
            </a:pPr>
            <a:r>
              <a:rPr lang="fr-CA" dirty="0" smtClean="0"/>
              <a:t>I WILL ______</a:t>
            </a:r>
            <a:endParaRPr lang="fr-CA" dirty="0"/>
          </a:p>
        </p:txBody>
      </p:sp>
    </p:spTree>
    <p:extLst>
      <p:ext uri="{BB962C8B-B14F-4D97-AF65-F5344CB8AC3E}">
        <p14:creationId xmlns:p14="http://schemas.microsoft.com/office/powerpoint/2010/main" val="9511788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548680"/>
            <a:ext cx="8183880" cy="835536"/>
          </a:xfrm>
        </p:spPr>
        <p:txBody>
          <a:bodyPr>
            <a:normAutofit/>
          </a:bodyPr>
          <a:lstStyle/>
          <a:p>
            <a:r>
              <a:rPr lang="fr-CA" sz="2800" dirty="0" smtClean="0"/>
              <a:t>24 COMMONLY USED VERBS IN ESSAYS</a:t>
            </a:r>
            <a:endParaRPr lang="fr-CA" sz="2800" dirty="0"/>
          </a:p>
        </p:txBody>
      </p:sp>
      <p:sp>
        <p:nvSpPr>
          <p:cNvPr id="4" name="Rectangle 3"/>
          <p:cNvSpPr/>
          <p:nvPr/>
        </p:nvSpPr>
        <p:spPr>
          <a:xfrm>
            <a:off x="4860032" y="1630975"/>
            <a:ext cx="2088232" cy="4062651"/>
          </a:xfrm>
          <a:prstGeom prst="rect">
            <a:avLst/>
          </a:prstGeom>
        </p:spPr>
        <p:txBody>
          <a:bodyPr wrap="square">
            <a:spAutoFit/>
          </a:bodyPr>
          <a:lstStyle/>
          <a:p>
            <a:endParaRPr lang="en-US" sz="2000" b="1" dirty="0">
              <a:solidFill>
                <a:srgbClr val="000000"/>
              </a:solidFill>
            </a:endParaRPr>
          </a:p>
          <a:p>
            <a:r>
              <a:rPr lang="en-US" sz="2000" b="1" dirty="0" smtClean="0">
                <a:solidFill>
                  <a:srgbClr val="000000"/>
                </a:solidFill>
              </a:rPr>
              <a:t>13. look</a:t>
            </a:r>
            <a:endParaRPr lang="en-US" sz="2000" b="1" dirty="0">
              <a:solidFill>
                <a:srgbClr val="000000"/>
              </a:solidFill>
            </a:endParaRPr>
          </a:p>
          <a:p>
            <a:r>
              <a:rPr lang="en-US" sz="2000" b="1" dirty="0" smtClean="0">
                <a:solidFill>
                  <a:srgbClr val="000000"/>
                </a:solidFill>
              </a:rPr>
              <a:t>14. want</a:t>
            </a:r>
            <a:endParaRPr lang="en-US" sz="2000" b="1" dirty="0">
              <a:solidFill>
                <a:srgbClr val="000000"/>
              </a:solidFill>
            </a:endParaRPr>
          </a:p>
          <a:p>
            <a:r>
              <a:rPr lang="en-US" sz="2000" b="1" dirty="0" smtClean="0">
                <a:solidFill>
                  <a:srgbClr val="000000"/>
                </a:solidFill>
              </a:rPr>
              <a:t>15. give</a:t>
            </a:r>
            <a:endParaRPr lang="en-US" sz="2000" b="1" dirty="0">
              <a:solidFill>
                <a:srgbClr val="000000"/>
              </a:solidFill>
            </a:endParaRPr>
          </a:p>
          <a:p>
            <a:r>
              <a:rPr lang="en-US" sz="2000" b="1" dirty="0" smtClean="0">
                <a:solidFill>
                  <a:srgbClr val="000000"/>
                </a:solidFill>
              </a:rPr>
              <a:t>16. use</a:t>
            </a:r>
            <a:endParaRPr lang="en-US" sz="2000" b="1" dirty="0">
              <a:solidFill>
                <a:srgbClr val="000000"/>
              </a:solidFill>
            </a:endParaRPr>
          </a:p>
          <a:p>
            <a:r>
              <a:rPr lang="en-US" sz="2000" b="1" dirty="0" smtClean="0">
                <a:solidFill>
                  <a:srgbClr val="000000"/>
                </a:solidFill>
              </a:rPr>
              <a:t>17. find</a:t>
            </a:r>
            <a:endParaRPr lang="en-US" sz="2000" b="1" dirty="0">
              <a:solidFill>
                <a:srgbClr val="000000"/>
              </a:solidFill>
            </a:endParaRPr>
          </a:p>
          <a:p>
            <a:r>
              <a:rPr lang="en-US" sz="2000" b="1" dirty="0" smtClean="0">
                <a:solidFill>
                  <a:srgbClr val="000000"/>
                </a:solidFill>
              </a:rPr>
              <a:t>18. tell</a:t>
            </a:r>
            <a:endParaRPr lang="en-US" sz="2000" b="1" dirty="0">
              <a:solidFill>
                <a:srgbClr val="000000"/>
              </a:solidFill>
            </a:endParaRPr>
          </a:p>
          <a:p>
            <a:r>
              <a:rPr lang="en-US" sz="2000" b="1" dirty="0" smtClean="0">
                <a:solidFill>
                  <a:srgbClr val="000000"/>
                </a:solidFill>
              </a:rPr>
              <a:t>19. ask</a:t>
            </a:r>
            <a:endParaRPr lang="en-US" sz="2000" b="1" dirty="0">
              <a:solidFill>
                <a:srgbClr val="000000"/>
              </a:solidFill>
            </a:endParaRPr>
          </a:p>
          <a:p>
            <a:r>
              <a:rPr lang="en-US" sz="2000" b="1" dirty="0" smtClean="0">
                <a:solidFill>
                  <a:srgbClr val="000000"/>
                </a:solidFill>
              </a:rPr>
              <a:t>20. work</a:t>
            </a:r>
            <a:endParaRPr lang="en-US" sz="2000" b="1" dirty="0">
              <a:solidFill>
                <a:srgbClr val="000000"/>
              </a:solidFill>
            </a:endParaRPr>
          </a:p>
          <a:p>
            <a:r>
              <a:rPr lang="en-US" sz="2000" b="1" dirty="0" smtClean="0">
                <a:solidFill>
                  <a:srgbClr val="000000"/>
                </a:solidFill>
              </a:rPr>
              <a:t>21. seem</a:t>
            </a:r>
            <a:endParaRPr lang="en-US" sz="2000" b="1" dirty="0">
              <a:solidFill>
                <a:srgbClr val="000000"/>
              </a:solidFill>
            </a:endParaRPr>
          </a:p>
          <a:p>
            <a:r>
              <a:rPr lang="en-US" sz="2000" b="1" dirty="0" smtClean="0">
                <a:solidFill>
                  <a:srgbClr val="000000"/>
                </a:solidFill>
              </a:rPr>
              <a:t>22. feel</a:t>
            </a:r>
            <a:endParaRPr lang="en-US" sz="2000" b="1" dirty="0">
              <a:solidFill>
                <a:srgbClr val="000000"/>
              </a:solidFill>
            </a:endParaRPr>
          </a:p>
          <a:p>
            <a:r>
              <a:rPr lang="en-US" sz="2000" b="1" dirty="0" smtClean="0">
                <a:solidFill>
                  <a:srgbClr val="000000"/>
                </a:solidFill>
              </a:rPr>
              <a:t>23. try</a:t>
            </a:r>
            <a:endParaRPr lang="en-US" sz="2000" b="1" dirty="0">
              <a:solidFill>
                <a:srgbClr val="000000"/>
              </a:solidFill>
            </a:endParaRPr>
          </a:p>
          <a:p>
            <a:r>
              <a:rPr lang="en-US" sz="2000" b="1" dirty="0" smtClean="0">
                <a:solidFill>
                  <a:srgbClr val="000000"/>
                </a:solidFill>
              </a:rPr>
              <a:t>24. leave</a:t>
            </a:r>
            <a:endParaRPr lang="en-US" sz="2000" b="1" dirty="0">
              <a:solidFill>
                <a:srgbClr val="000000"/>
              </a:solidFill>
            </a:endParaRPr>
          </a:p>
        </p:txBody>
      </p:sp>
      <p:sp>
        <p:nvSpPr>
          <p:cNvPr id="5" name="ZoneTexte 4"/>
          <p:cNvSpPr txBox="1"/>
          <p:nvPr/>
        </p:nvSpPr>
        <p:spPr>
          <a:xfrm>
            <a:off x="1187624" y="1916832"/>
            <a:ext cx="2304256" cy="3785652"/>
          </a:xfrm>
          <a:prstGeom prst="rect">
            <a:avLst/>
          </a:prstGeom>
          <a:noFill/>
        </p:spPr>
        <p:txBody>
          <a:bodyPr wrap="square" rtlCol="0">
            <a:spAutoFit/>
          </a:bodyPr>
          <a:lstStyle/>
          <a:p>
            <a:pPr lvl="0">
              <a:buFont typeface="+mj-lt"/>
              <a:buAutoNum type="arabicPeriod"/>
            </a:pPr>
            <a:r>
              <a:rPr lang="en-US" sz="2000" b="1" dirty="0">
                <a:solidFill>
                  <a:srgbClr val="000000"/>
                </a:solidFill>
              </a:rPr>
              <a:t>be</a:t>
            </a:r>
          </a:p>
          <a:p>
            <a:pPr lvl="0">
              <a:buFont typeface="+mj-lt"/>
              <a:buAutoNum type="arabicPeriod"/>
            </a:pPr>
            <a:r>
              <a:rPr lang="en-US" sz="2000" b="1" dirty="0">
                <a:solidFill>
                  <a:srgbClr val="000000"/>
                </a:solidFill>
              </a:rPr>
              <a:t>have</a:t>
            </a:r>
          </a:p>
          <a:p>
            <a:pPr lvl="0">
              <a:buFont typeface="+mj-lt"/>
              <a:buAutoNum type="arabicPeriod"/>
            </a:pPr>
            <a:r>
              <a:rPr lang="en-US" sz="2000" b="1" dirty="0">
                <a:solidFill>
                  <a:srgbClr val="000000"/>
                </a:solidFill>
              </a:rPr>
              <a:t>do</a:t>
            </a:r>
          </a:p>
          <a:p>
            <a:pPr lvl="0">
              <a:buFont typeface="+mj-lt"/>
              <a:buAutoNum type="arabicPeriod"/>
            </a:pPr>
            <a:r>
              <a:rPr lang="en-US" sz="2000" b="1" dirty="0">
                <a:solidFill>
                  <a:srgbClr val="000000"/>
                </a:solidFill>
              </a:rPr>
              <a:t>say</a:t>
            </a:r>
          </a:p>
          <a:p>
            <a:pPr lvl="0">
              <a:buFont typeface="+mj-lt"/>
              <a:buAutoNum type="arabicPeriod"/>
            </a:pPr>
            <a:r>
              <a:rPr lang="en-US" sz="2000" b="1" dirty="0">
                <a:solidFill>
                  <a:srgbClr val="000000"/>
                </a:solidFill>
              </a:rPr>
              <a:t>get</a:t>
            </a:r>
          </a:p>
          <a:p>
            <a:pPr lvl="0">
              <a:buFont typeface="+mj-lt"/>
              <a:buAutoNum type="arabicPeriod"/>
            </a:pPr>
            <a:r>
              <a:rPr lang="en-US" sz="2000" b="1" dirty="0">
                <a:solidFill>
                  <a:srgbClr val="000000"/>
                </a:solidFill>
              </a:rPr>
              <a:t>make</a:t>
            </a:r>
          </a:p>
          <a:p>
            <a:pPr lvl="0">
              <a:buFont typeface="+mj-lt"/>
              <a:buAutoNum type="arabicPeriod"/>
            </a:pPr>
            <a:r>
              <a:rPr lang="en-US" sz="2000" b="1" dirty="0">
                <a:solidFill>
                  <a:srgbClr val="000000"/>
                </a:solidFill>
              </a:rPr>
              <a:t>go</a:t>
            </a:r>
          </a:p>
          <a:p>
            <a:pPr lvl="0">
              <a:buFont typeface="+mj-lt"/>
              <a:buAutoNum type="arabicPeriod"/>
            </a:pPr>
            <a:r>
              <a:rPr lang="en-US" sz="2000" b="1" dirty="0">
                <a:solidFill>
                  <a:srgbClr val="000000"/>
                </a:solidFill>
              </a:rPr>
              <a:t>know</a:t>
            </a:r>
          </a:p>
          <a:p>
            <a:pPr lvl="0">
              <a:buFont typeface="+mj-lt"/>
              <a:buAutoNum type="arabicPeriod"/>
            </a:pPr>
            <a:r>
              <a:rPr lang="en-US" sz="2000" b="1" dirty="0">
                <a:solidFill>
                  <a:srgbClr val="000000"/>
                </a:solidFill>
              </a:rPr>
              <a:t>take</a:t>
            </a:r>
          </a:p>
          <a:p>
            <a:pPr lvl="0">
              <a:buFont typeface="+mj-lt"/>
              <a:buAutoNum type="arabicPeriod"/>
            </a:pPr>
            <a:r>
              <a:rPr lang="en-US" sz="2000" b="1" dirty="0">
                <a:solidFill>
                  <a:srgbClr val="000000"/>
                </a:solidFill>
              </a:rPr>
              <a:t>see</a:t>
            </a:r>
          </a:p>
          <a:p>
            <a:pPr lvl="0">
              <a:buFont typeface="+mj-lt"/>
              <a:buAutoNum type="arabicPeriod"/>
            </a:pPr>
            <a:r>
              <a:rPr lang="en-US" sz="2000" b="1" dirty="0">
                <a:solidFill>
                  <a:srgbClr val="000000"/>
                </a:solidFill>
              </a:rPr>
              <a:t>come</a:t>
            </a:r>
          </a:p>
          <a:p>
            <a:pPr lvl="0">
              <a:buFont typeface="+mj-lt"/>
              <a:buAutoNum type="arabicPeriod"/>
            </a:pPr>
            <a:r>
              <a:rPr lang="en-US" sz="2000" b="1" dirty="0" smtClean="0">
                <a:solidFill>
                  <a:srgbClr val="000000"/>
                </a:solidFill>
              </a:rPr>
              <a:t>think</a:t>
            </a:r>
            <a:endParaRPr lang="en-US" sz="2000" b="1" dirty="0">
              <a:solidFill>
                <a:srgbClr val="000000"/>
              </a:solidFill>
            </a:endParaRPr>
          </a:p>
        </p:txBody>
      </p:sp>
    </p:spTree>
    <p:extLst>
      <p:ext uri="{BB962C8B-B14F-4D97-AF65-F5344CB8AC3E}">
        <p14:creationId xmlns:p14="http://schemas.microsoft.com/office/powerpoint/2010/main" val="35521600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183880" cy="1051560"/>
          </a:xfrm>
        </p:spPr>
        <p:txBody>
          <a:bodyPr/>
          <a:lstStyle/>
          <a:p>
            <a:r>
              <a:rPr lang="fr-CA" dirty="0" smtClean="0">
                <a:solidFill>
                  <a:srgbClr val="C00000"/>
                </a:solidFill>
              </a:rPr>
              <a:t>3) HOMOPHONES</a:t>
            </a:r>
            <a:endParaRPr lang="fr-CA" dirty="0">
              <a:solidFill>
                <a:srgbClr val="C00000"/>
              </a:solidFill>
            </a:endParaRPr>
          </a:p>
        </p:txBody>
      </p:sp>
      <p:sp>
        <p:nvSpPr>
          <p:cNvPr id="3" name="Espace réservé du contenu 2"/>
          <p:cNvSpPr>
            <a:spLocks noGrp="1"/>
          </p:cNvSpPr>
          <p:nvPr>
            <p:ph idx="1"/>
          </p:nvPr>
        </p:nvSpPr>
        <p:spPr>
          <a:xfrm>
            <a:off x="467544" y="1412776"/>
            <a:ext cx="8183880" cy="4896544"/>
          </a:xfrm>
        </p:spPr>
        <p:txBody>
          <a:bodyPr>
            <a:noAutofit/>
          </a:bodyPr>
          <a:lstStyle/>
          <a:p>
            <a:pPr marL="0" indent="0">
              <a:buNone/>
            </a:pPr>
            <a:r>
              <a:rPr lang="fr-CA" sz="2000" dirty="0" smtClean="0"/>
              <a:t>TO: À</a:t>
            </a:r>
            <a:br>
              <a:rPr lang="fr-CA" sz="2000" dirty="0" smtClean="0"/>
            </a:br>
            <a:r>
              <a:rPr lang="fr-CA" sz="2000" dirty="0" smtClean="0"/>
              <a:t>TWO: 2, DEUX</a:t>
            </a:r>
            <a:br>
              <a:rPr lang="fr-CA" sz="2000" dirty="0" smtClean="0"/>
            </a:br>
            <a:r>
              <a:rPr lang="fr-CA" sz="2000" dirty="0" smtClean="0"/>
              <a:t>TOO: AUSSI</a:t>
            </a:r>
          </a:p>
          <a:p>
            <a:pPr marL="0" indent="0">
              <a:buNone/>
            </a:pPr>
            <a:endParaRPr lang="fr-CA" sz="2000" dirty="0"/>
          </a:p>
          <a:p>
            <a:pPr marL="0" indent="0">
              <a:buNone/>
            </a:pPr>
            <a:r>
              <a:rPr lang="fr-CA" sz="2000" dirty="0" smtClean="0"/>
              <a:t>THEIR: LEUR                                   KNOW</a:t>
            </a:r>
            <a:r>
              <a:rPr lang="fr-CA" sz="2000" dirty="0"/>
              <a:t>: </a:t>
            </a:r>
            <a:r>
              <a:rPr lang="fr-CA" sz="2000" dirty="0" smtClean="0"/>
              <a:t>SAVOIR</a:t>
            </a:r>
            <a:r>
              <a:rPr lang="fr-CA" sz="2000" dirty="0"/>
              <a:t/>
            </a:r>
            <a:br>
              <a:rPr lang="fr-CA" sz="2000" dirty="0"/>
            </a:br>
            <a:r>
              <a:rPr lang="fr-CA" sz="2000" dirty="0" smtClean="0"/>
              <a:t>THERE: LÀ                                           NO</a:t>
            </a:r>
            <a:r>
              <a:rPr lang="fr-CA" sz="2000" dirty="0"/>
              <a:t>: NON</a:t>
            </a:r>
            <a:r>
              <a:rPr lang="fr-CA" sz="2000" dirty="0" smtClean="0"/>
              <a:t/>
            </a:r>
            <a:br>
              <a:rPr lang="fr-CA" sz="2000" dirty="0" smtClean="0"/>
            </a:br>
            <a:r>
              <a:rPr lang="fr-CA" sz="2000" dirty="0" smtClean="0"/>
              <a:t>THEY`RE: ILS SONT</a:t>
            </a:r>
          </a:p>
          <a:p>
            <a:pPr marL="0" indent="0">
              <a:buNone/>
            </a:pPr>
            <a:endParaRPr lang="fr-CA" sz="2000" dirty="0"/>
          </a:p>
          <a:p>
            <a:pPr marL="0" indent="0">
              <a:buNone/>
            </a:pPr>
            <a:r>
              <a:rPr lang="fr-CA" sz="2000" dirty="0" smtClean="0"/>
              <a:t>WHICH: LEQUEL                              </a:t>
            </a:r>
            <a:r>
              <a:rPr lang="fr-CA" sz="2000" dirty="0" smtClean="0"/>
              <a:t>  BEE</a:t>
            </a:r>
            <a:r>
              <a:rPr lang="fr-CA" sz="2000" dirty="0" smtClean="0"/>
              <a:t>: ABEILLE</a:t>
            </a:r>
            <a:br>
              <a:rPr lang="fr-CA" sz="2000" dirty="0" smtClean="0"/>
            </a:br>
            <a:r>
              <a:rPr lang="fr-CA" sz="2000" dirty="0" smtClean="0"/>
              <a:t>WITCH: SORCIÈRE                             BE: ÊTRE</a:t>
            </a:r>
          </a:p>
          <a:p>
            <a:pPr marL="0" indent="0">
              <a:buNone/>
            </a:pPr>
            <a:endParaRPr lang="fr-CA" sz="2000" dirty="0"/>
          </a:p>
          <a:p>
            <a:pPr marL="0" indent="0">
              <a:buNone/>
            </a:pPr>
            <a:r>
              <a:rPr lang="fr-CA" sz="2000" dirty="0" smtClean="0"/>
              <a:t>I: JE</a:t>
            </a:r>
            <a:br>
              <a:rPr lang="fr-CA" sz="2000" dirty="0" smtClean="0"/>
            </a:br>
            <a:r>
              <a:rPr lang="fr-CA" sz="2000" dirty="0" smtClean="0"/>
              <a:t>EYE: L`ŒIL</a:t>
            </a:r>
          </a:p>
          <a:p>
            <a:pPr marL="0" indent="0">
              <a:buNone/>
            </a:pPr>
            <a:endParaRPr lang="fr-CA" sz="2000" dirty="0"/>
          </a:p>
        </p:txBody>
      </p:sp>
    </p:spTree>
    <p:extLst>
      <p:ext uri="{BB962C8B-B14F-4D97-AF65-F5344CB8AC3E}">
        <p14:creationId xmlns:p14="http://schemas.microsoft.com/office/powerpoint/2010/main" val="6145420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11560" y="404664"/>
            <a:ext cx="7272808" cy="1051560"/>
          </a:xfrm>
        </p:spPr>
        <p:txBody>
          <a:bodyPr/>
          <a:lstStyle/>
          <a:p>
            <a:r>
              <a:rPr lang="fr-CA" dirty="0" err="1" smtClean="0">
                <a:solidFill>
                  <a:srgbClr val="FF0000"/>
                </a:solidFill>
              </a:rPr>
              <a:t>Counts</a:t>
            </a:r>
            <a:r>
              <a:rPr lang="fr-CA" dirty="0" smtClean="0">
                <a:solidFill>
                  <a:srgbClr val="FF0000"/>
                </a:solidFill>
              </a:rPr>
              <a:t> ? Non-</a:t>
            </a:r>
            <a:r>
              <a:rPr lang="fr-CA" dirty="0" err="1" smtClean="0">
                <a:solidFill>
                  <a:srgbClr val="FF0000"/>
                </a:solidFill>
              </a:rPr>
              <a:t>Counts</a:t>
            </a:r>
            <a:r>
              <a:rPr lang="fr-CA" dirty="0" smtClean="0">
                <a:solidFill>
                  <a:srgbClr val="FF0000"/>
                </a:solidFill>
              </a:rPr>
              <a:t> ?</a:t>
            </a:r>
            <a:endParaRPr lang="fr-CA" dirty="0">
              <a:solidFill>
                <a:srgbClr val="FF0000"/>
              </a:solidFill>
            </a:endParaRPr>
          </a:p>
        </p:txBody>
      </p:sp>
      <p:sp>
        <p:nvSpPr>
          <p:cNvPr id="2" name="Espace réservé du contenu 1"/>
          <p:cNvSpPr>
            <a:spLocks noGrp="1"/>
          </p:cNvSpPr>
          <p:nvPr>
            <p:ph idx="1"/>
          </p:nvPr>
        </p:nvSpPr>
        <p:spPr>
          <a:xfrm>
            <a:off x="611560" y="1916832"/>
            <a:ext cx="8183880" cy="4187952"/>
          </a:xfrm>
        </p:spPr>
        <p:txBody>
          <a:bodyPr/>
          <a:lstStyle/>
          <a:p>
            <a:r>
              <a:rPr lang="en-US" sz="2800" b="1" dirty="0" smtClean="0"/>
              <a:t>COUNT NOUNS</a:t>
            </a:r>
            <a:r>
              <a:rPr lang="en-US" sz="2800" dirty="0" smtClean="0"/>
              <a:t>: </a:t>
            </a:r>
            <a:br>
              <a:rPr lang="en-US" sz="2800" dirty="0" smtClean="0"/>
            </a:br>
            <a:r>
              <a:rPr lang="en-US" sz="2800" dirty="0" smtClean="0"/>
              <a:t>things </a:t>
            </a:r>
            <a:r>
              <a:rPr lang="en-US" sz="2800" dirty="0"/>
              <a:t>that you can count</a:t>
            </a:r>
            <a:r>
              <a:rPr lang="en-US" sz="2800" dirty="0" smtClean="0"/>
              <a:t>.</a:t>
            </a:r>
            <a:br>
              <a:rPr lang="en-US" sz="2800" dirty="0" smtClean="0"/>
            </a:br>
            <a:endParaRPr lang="en-US" sz="2800" dirty="0" smtClean="0"/>
          </a:p>
          <a:p>
            <a:r>
              <a:rPr lang="en-US" sz="2800" b="1" dirty="0" smtClean="0"/>
              <a:t>NON-COUNT: </a:t>
            </a:r>
            <a:br>
              <a:rPr lang="en-US" sz="2800" b="1" dirty="0" smtClean="0"/>
            </a:br>
            <a:r>
              <a:rPr lang="en-US" sz="2800" dirty="0" smtClean="0"/>
              <a:t>things that you cannot count.</a:t>
            </a:r>
          </a:p>
          <a:p>
            <a:endParaRPr lang="en-US" b="1" dirty="0"/>
          </a:p>
          <a:p>
            <a:pPr marL="0" indent="0" algn="ctr">
              <a:buNone/>
            </a:pPr>
            <a:r>
              <a:rPr lang="en-US" sz="4800" b="1" dirty="0" smtClean="0">
                <a:solidFill>
                  <a:srgbClr val="00B050"/>
                </a:solidFill>
                <a:latin typeface="Aharoni" pitchFamily="2" charset="-79"/>
                <a:cs typeface="Aharoni" pitchFamily="2" charset="-79"/>
              </a:rPr>
              <a:t>1, 2, 3, 4, 5 . . . 100</a:t>
            </a:r>
            <a:endParaRPr lang="fr-CA" sz="4800" b="1" dirty="0">
              <a:solidFill>
                <a:srgbClr val="00B050"/>
              </a:solidFill>
              <a:latin typeface="Aharoni" pitchFamily="2" charset="-79"/>
              <a:cs typeface="Aharoni" pitchFamily="2" charset="-79"/>
            </a:endParaRPr>
          </a:p>
        </p:txBody>
      </p:sp>
    </p:spTree>
    <p:extLst>
      <p:ext uri="{BB962C8B-B14F-4D97-AF65-F5344CB8AC3E}">
        <p14:creationId xmlns:p14="http://schemas.microsoft.com/office/powerpoint/2010/main" val="3488640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0060" y="836712"/>
            <a:ext cx="8183880" cy="1051560"/>
          </a:xfrm>
        </p:spPr>
        <p:txBody>
          <a:bodyPr>
            <a:normAutofit fontScale="90000"/>
          </a:bodyPr>
          <a:lstStyle/>
          <a:p>
            <a:pPr algn="ctr"/>
            <a:r>
              <a:rPr lang="fr-CA" sz="3100" dirty="0" smtClean="0">
                <a:solidFill>
                  <a:srgbClr val="FF0000"/>
                </a:solidFill>
                <a:effectLst/>
              </a:rPr>
              <a:t>HOW MANY MISTAKES CAN YOU FIND? CORRECT </a:t>
            </a:r>
            <a:r>
              <a:rPr lang="fr-CA" sz="3100" dirty="0" smtClean="0">
                <a:solidFill>
                  <a:srgbClr val="FF0000"/>
                </a:solidFill>
                <a:effectLst/>
              </a:rPr>
              <a:t>THIS </a:t>
            </a:r>
            <a:r>
              <a:rPr lang="fr-CA" sz="3100" dirty="0" smtClean="0">
                <a:solidFill>
                  <a:srgbClr val="FF0000"/>
                </a:solidFill>
                <a:effectLst/>
              </a:rPr>
              <a:t>!</a:t>
            </a:r>
            <a:r>
              <a:rPr lang="fr-CA" dirty="0" smtClean="0"/>
              <a:t/>
            </a:r>
            <a:br>
              <a:rPr lang="fr-CA" dirty="0" smtClean="0"/>
            </a:br>
            <a:endParaRPr lang="fr-CA" dirty="0"/>
          </a:p>
        </p:txBody>
      </p:sp>
      <p:sp>
        <p:nvSpPr>
          <p:cNvPr id="5" name="Espace réservé du contenu 2"/>
          <p:cNvSpPr txBox="1">
            <a:spLocks/>
          </p:cNvSpPr>
          <p:nvPr/>
        </p:nvSpPr>
        <p:spPr>
          <a:xfrm>
            <a:off x="323528" y="1700808"/>
            <a:ext cx="8496944" cy="5073530"/>
          </a:xfrm>
          <a:prstGeom prst="rect">
            <a:avLst/>
          </a:prstGeom>
          <a:solidFill>
            <a:schemeClr val="bg1"/>
          </a:solidFill>
          <a:ln>
            <a:solidFill>
              <a:schemeClr val="bg1"/>
            </a:solidFill>
          </a:ln>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fr-CA" sz="2800" dirty="0" smtClean="0">
                <a:latin typeface="Albertus Extra Bold" pitchFamily="34" charset="0"/>
              </a:rPr>
              <a:t>Kathy </a:t>
            </a:r>
            <a:r>
              <a:rPr lang="fr-CA" sz="2800" dirty="0" err="1" smtClean="0">
                <a:latin typeface="Albertus Extra Bold" pitchFamily="34" charset="0"/>
              </a:rPr>
              <a:t>were</a:t>
            </a:r>
            <a:r>
              <a:rPr lang="fr-CA" sz="2800" dirty="0" smtClean="0">
                <a:latin typeface="Albertus Extra Bold" pitchFamily="34" charset="0"/>
              </a:rPr>
              <a:t> running down the </a:t>
            </a:r>
            <a:r>
              <a:rPr lang="fr-CA" sz="2800" dirty="0" err="1" smtClean="0">
                <a:latin typeface="Albertus Extra Bold" pitchFamily="34" charset="0"/>
              </a:rPr>
              <a:t>street</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had</a:t>
            </a:r>
            <a:r>
              <a:rPr lang="fr-CA" sz="2800" dirty="0" smtClean="0">
                <a:latin typeface="Albertus Extra Bold" pitchFamily="34" charset="0"/>
              </a:rPr>
              <a:t> a lot of feelings of stress.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stoped</a:t>
            </a:r>
            <a:r>
              <a:rPr lang="fr-CA" sz="2800" dirty="0" smtClean="0">
                <a:latin typeface="Albertus Extra Bold" pitchFamily="34" charset="0"/>
              </a:rPr>
              <a:t> running to </a:t>
            </a:r>
            <a:r>
              <a:rPr lang="fr-CA" sz="2800" dirty="0" err="1" smtClean="0">
                <a:latin typeface="Albertus Extra Bold" pitchFamily="34" charset="0"/>
              </a:rPr>
              <a:t>attach</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chose.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herd</a:t>
            </a:r>
            <a:r>
              <a:rPr lang="fr-CA" sz="2800" dirty="0" smtClean="0">
                <a:latin typeface="Albertus Extra Bold" pitchFamily="34" charset="0"/>
              </a:rPr>
              <a:t> a noise.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turned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dirty="0" err="1" smtClean="0">
                <a:latin typeface="Albertus Extra Bold" pitchFamily="34" charset="0"/>
              </a:rPr>
              <a:t>head</a:t>
            </a:r>
            <a:r>
              <a:rPr lang="fr-CA" sz="2800" dirty="0" smtClean="0">
                <a:latin typeface="Albertus Extra Bold" pitchFamily="34" charset="0"/>
              </a:rPr>
              <a:t> and </a:t>
            </a:r>
            <a:r>
              <a:rPr lang="fr-CA" sz="2800" dirty="0" err="1" smtClean="0">
                <a:latin typeface="Albertus Extra Bold" pitchFamily="34" charset="0"/>
              </a:rPr>
              <a:t>looked</a:t>
            </a:r>
            <a:r>
              <a:rPr lang="fr-CA" sz="2800" dirty="0" smtClean="0">
                <a:latin typeface="Albertus Extra Bold" pitchFamily="34" charset="0"/>
              </a:rPr>
              <a:t> </a:t>
            </a:r>
            <a:r>
              <a:rPr lang="fr-CA" sz="2800" dirty="0" err="1" smtClean="0">
                <a:latin typeface="Albertus Extra Bold" pitchFamily="34" charset="0"/>
              </a:rPr>
              <a:t>behind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and </a:t>
            </a:r>
            <a:r>
              <a:rPr lang="fr-CA" sz="2800" dirty="0" err="1" smtClean="0">
                <a:latin typeface="Albertus Extra Bold" pitchFamily="34" charset="0"/>
              </a:rPr>
              <a:t>screamed</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saw</a:t>
            </a:r>
            <a:r>
              <a:rPr lang="fr-CA" sz="2800" dirty="0" smtClean="0">
                <a:latin typeface="Albertus Extra Bold" pitchFamily="34" charset="0"/>
              </a:rPr>
              <a:t> a men </a:t>
            </a:r>
            <a:r>
              <a:rPr lang="fr-CA" sz="2800" dirty="0" err="1" smtClean="0">
                <a:latin typeface="Albertus Extra Bold" pitchFamily="34" charset="0"/>
              </a:rPr>
              <a:t>with</a:t>
            </a:r>
            <a:r>
              <a:rPr lang="fr-CA" sz="2800" dirty="0" smtClean="0">
                <a:latin typeface="Albertus Extra Bold" pitchFamily="34" charset="0"/>
              </a:rPr>
              <a:t> a </a:t>
            </a:r>
            <a:r>
              <a:rPr lang="fr-CA" sz="2800" dirty="0" err="1" smtClean="0">
                <a:latin typeface="Albertus Extra Bold" pitchFamily="34" charset="0"/>
              </a:rPr>
              <a:t>big</a:t>
            </a:r>
            <a:r>
              <a:rPr lang="fr-CA" sz="2800" dirty="0" smtClean="0">
                <a:latin typeface="Albertus Extra Bold" pitchFamily="34" charset="0"/>
              </a:rPr>
              <a:t> long </a:t>
            </a:r>
            <a:r>
              <a:rPr lang="fr-CA" sz="2800" dirty="0" err="1" smtClean="0">
                <a:latin typeface="Albertus Extra Bold" pitchFamily="34" charset="0"/>
              </a:rPr>
              <a:t>knives</a:t>
            </a:r>
            <a:r>
              <a:rPr lang="fr-CA" sz="2800" dirty="0" smtClean="0">
                <a:latin typeface="Albertus Extra Bold" pitchFamily="34" charset="0"/>
              </a:rPr>
              <a:t>. </a:t>
            </a:r>
            <a:br>
              <a:rPr lang="fr-CA" sz="2800" dirty="0" smtClean="0">
                <a:latin typeface="Albertus Extra Bold" pitchFamily="34" charset="0"/>
              </a:rPr>
            </a:br>
            <a:r>
              <a:rPr lang="fr-CA" sz="2800" dirty="0" smtClean="0">
                <a:latin typeface="Albertus Extra Bold" pitchFamily="34" charset="0"/>
              </a:rPr>
              <a:t/>
            </a:r>
            <a:br>
              <a:rPr lang="fr-CA" sz="2800" dirty="0" smtClean="0">
                <a:latin typeface="Albertus Extra Bold" pitchFamily="34" charset="0"/>
              </a:rPr>
            </a:br>
            <a:r>
              <a:rPr lang="fr-CA" sz="2800" dirty="0" smtClean="0">
                <a:latin typeface="Albertus Extra Bold" pitchFamily="34" charset="0"/>
              </a:rPr>
              <a:t>Kathy </a:t>
            </a:r>
            <a:r>
              <a:rPr lang="fr-CA" sz="2800" dirty="0" err="1" smtClean="0">
                <a:latin typeface="Albertus Extra Bold" pitchFamily="34" charset="0"/>
              </a:rPr>
              <a:t>was</a:t>
            </a:r>
            <a:r>
              <a:rPr lang="fr-CA" sz="2800" dirty="0" smtClean="0">
                <a:latin typeface="Albertus Extra Bold" pitchFamily="34" charset="0"/>
              </a:rPr>
              <a:t> </a:t>
            </a:r>
            <a:r>
              <a:rPr lang="fr-CA" sz="2800" dirty="0" err="1" smtClean="0">
                <a:latin typeface="Albertus Extra Bold" pitchFamily="34" charset="0"/>
              </a:rPr>
              <a:t>so</a:t>
            </a:r>
            <a:r>
              <a:rPr lang="fr-CA" sz="2800" dirty="0" smtClean="0">
                <a:latin typeface="Albertus Extra Bold" pitchFamily="34" charset="0"/>
              </a:rPr>
              <a:t> </a:t>
            </a:r>
            <a:r>
              <a:rPr lang="fr-CA" sz="2800" dirty="0" err="1" smtClean="0">
                <a:latin typeface="Albertus Extra Bold" pitchFamily="34" charset="0"/>
              </a:rPr>
              <a:t>scary</a:t>
            </a:r>
            <a:r>
              <a:rPr lang="fr-CA" sz="2800" dirty="0">
                <a:latin typeface="Albertus Extra Bold" pitchFamily="34" charset="0"/>
              </a:rPr>
              <a:t> </a:t>
            </a:r>
            <a:r>
              <a:rPr lang="fr-CA" sz="2800" dirty="0" err="1" smtClean="0">
                <a:latin typeface="Albertus Extra Bold" pitchFamily="34" charset="0"/>
              </a:rPr>
              <a:t>that</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started</a:t>
            </a:r>
            <a:r>
              <a:rPr lang="fr-CA" sz="2800" dirty="0" smtClean="0">
                <a:latin typeface="Albertus Extra Bold" pitchFamily="34" charset="0"/>
              </a:rPr>
              <a:t> to </a:t>
            </a:r>
            <a:r>
              <a:rPr lang="fr-CA" sz="2800" dirty="0" err="1" smtClean="0">
                <a:latin typeface="Albertus Extra Bold" pitchFamily="34" charset="0"/>
              </a:rPr>
              <a:t>run</a:t>
            </a:r>
            <a:r>
              <a:rPr lang="fr-CA" sz="2800" dirty="0" smtClean="0">
                <a:latin typeface="Albertus Extra Bold" pitchFamily="34" charset="0"/>
              </a:rPr>
              <a:t> </a:t>
            </a:r>
            <a:r>
              <a:rPr lang="fr-CA" sz="2800" dirty="0" err="1" smtClean="0">
                <a:latin typeface="Albertus Extra Bold" pitchFamily="34" charset="0"/>
              </a:rPr>
              <a:t>fast</a:t>
            </a:r>
            <a:r>
              <a:rPr lang="fr-CA" sz="2800" dirty="0" smtClean="0">
                <a:latin typeface="Albertus Extra Bold" pitchFamily="34" charset="0"/>
              </a:rPr>
              <a:t>. </a:t>
            </a:r>
            <a:r>
              <a:rPr lang="fr-CA" sz="2800" dirty="0" err="1" smtClean="0">
                <a:latin typeface="Albertus Extra Bold" pitchFamily="34" charset="0"/>
              </a:rPr>
              <a:t>Finally</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got</a:t>
            </a:r>
            <a:r>
              <a:rPr lang="fr-CA" sz="2800" dirty="0" smtClean="0">
                <a:latin typeface="Albertus Extra Bold" pitchFamily="34" charset="0"/>
              </a:rPr>
              <a:t> home and </a:t>
            </a:r>
            <a:r>
              <a:rPr lang="fr-CA" sz="2800" dirty="0" err="1" smtClean="0">
                <a:latin typeface="Albertus Extra Bold" pitchFamily="34" charset="0"/>
              </a:rPr>
              <a:t>was</a:t>
            </a:r>
            <a:r>
              <a:rPr lang="fr-CA" sz="2800" dirty="0" smtClean="0">
                <a:latin typeface="Albertus Extra Bold" pitchFamily="34" charset="0"/>
              </a:rPr>
              <a:t> </a:t>
            </a:r>
            <a:r>
              <a:rPr lang="fr-CA" sz="2800" dirty="0" err="1" smtClean="0">
                <a:latin typeface="Albertus Extra Bold" pitchFamily="34" charset="0"/>
              </a:rPr>
              <a:t>saf</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take</a:t>
            </a:r>
            <a:r>
              <a:rPr lang="fr-CA" sz="2800" dirty="0" smtClean="0">
                <a:latin typeface="Albertus Extra Bold" pitchFamily="34" charset="0"/>
              </a:rPr>
              <a:t> off </a:t>
            </a:r>
            <a:r>
              <a:rPr lang="fr-CA" sz="2800" dirty="0" err="1" smtClean="0">
                <a:latin typeface="Albertus Extra Bold" pitchFamily="34" charset="0"/>
              </a:rPr>
              <a:t>her</a:t>
            </a:r>
            <a:r>
              <a:rPr lang="fr-CA" sz="2800" dirty="0" smtClean="0">
                <a:latin typeface="Albertus Extra Bold" pitchFamily="34" charset="0"/>
              </a:rPr>
              <a:t> jacket, </a:t>
            </a:r>
            <a:r>
              <a:rPr lang="fr-CA" sz="2800" dirty="0" err="1" smtClean="0">
                <a:latin typeface="Albertus Extra Bold" pitchFamily="34" charset="0"/>
              </a:rPr>
              <a:t>went</a:t>
            </a:r>
            <a:r>
              <a:rPr lang="fr-CA" sz="2800" dirty="0" smtClean="0">
                <a:latin typeface="Albertus Extra Bold" pitchFamily="34" charset="0"/>
              </a:rPr>
              <a:t> </a:t>
            </a:r>
            <a:r>
              <a:rPr lang="fr-CA" sz="2800" dirty="0" err="1" smtClean="0">
                <a:latin typeface="Albertus Extra Bold" pitchFamily="34" charset="0"/>
              </a:rPr>
              <a:t>upstairs</a:t>
            </a:r>
            <a:r>
              <a:rPr lang="fr-CA" sz="2800" dirty="0" smtClean="0">
                <a:latin typeface="Albertus Extra Bold" pitchFamily="34" charset="0"/>
              </a:rPr>
              <a:t> and </a:t>
            </a:r>
            <a:r>
              <a:rPr lang="fr-CA" sz="2800" dirty="0" err="1" smtClean="0">
                <a:latin typeface="Albertus Extra Bold" pitchFamily="34" charset="0"/>
              </a:rPr>
              <a:t>hugged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dirty="0" err="1" smtClean="0">
                <a:latin typeface="Albertus Extra Bold" pitchFamily="34" charset="0"/>
              </a:rPr>
              <a:t>childs</a:t>
            </a:r>
            <a:r>
              <a:rPr lang="fr-CA" sz="2800" dirty="0" smtClean="0">
                <a:latin typeface="Albertus Extra Bold" pitchFamily="34" charset="0"/>
              </a:rPr>
              <a:t> and </a:t>
            </a:r>
            <a:r>
              <a:rPr lang="fr-CA" sz="2800" dirty="0" err="1" smtClean="0">
                <a:latin typeface="Albertus Extra Bold" pitchFamily="34" charset="0"/>
              </a:rPr>
              <a:t>wished</a:t>
            </a:r>
            <a:r>
              <a:rPr lang="fr-CA" sz="2800" dirty="0" smtClean="0">
                <a:latin typeface="Albertus Extra Bold" pitchFamily="34" charset="0"/>
              </a:rPr>
              <a:t> </a:t>
            </a:r>
            <a:r>
              <a:rPr lang="fr-CA" sz="2800" dirty="0" err="1" smtClean="0">
                <a:latin typeface="Albertus Extra Bold" pitchFamily="34" charset="0"/>
              </a:rPr>
              <a:t>them</a:t>
            </a:r>
            <a:r>
              <a:rPr lang="fr-CA" sz="2800" dirty="0" smtClean="0">
                <a:latin typeface="Albertus Extra Bold" pitchFamily="34" charset="0"/>
              </a:rPr>
              <a:t> a </a:t>
            </a:r>
            <a:r>
              <a:rPr lang="fr-CA" sz="2800" dirty="0" err="1" smtClean="0">
                <a:latin typeface="Albertus Extra Bold" pitchFamily="34" charset="0"/>
              </a:rPr>
              <a:t>godnite</a:t>
            </a:r>
            <a:r>
              <a:rPr lang="fr-CA" sz="2800" dirty="0" smtClean="0">
                <a:latin typeface="Albertus Extra Bold" pitchFamily="34" charset="0"/>
              </a:rPr>
              <a:t> </a:t>
            </a:r>
            <a:r>
              <a:rPr lang="fr-CA" sz="2800" dirty="0" err="1" smtClean="0">
                <a:latin typeface="Albertus Extra Bold" pitchFamily="34" charset="0"/>
              </a:rPr>
              <a:t>because</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was</a:t>
            </a:r>
            <a:r>
              <a:rPr lang="fr-CA" sz="2800" dirty="0" smtClean="0">
                <a:latin typeface="Albertus Extra Bold" pitchFamily="34" charset="0"/>
              </a:rPr>
              <a:t> contente </a:t>
            </a:r>
            <a:r>
              <a:rPr lang="fr-CA" sz="2800" dirty="0" err="1" smtClean="0">
                <a:latin typeface="Albertus Extra Bold" pitchFamily="34" charset="0"/>
              </a:rPr>
              <a:t>too</a:t>
            </a:r>
            <a:r>
              <a:rPr lang="fr-CA" sz="2800" dirty="0" smtClean="0">
                <a:latin typeface="Albertus Extra Bold" pitchFamily="34" charset="0"/>
              </a:rPr>
              <a:t> </a:t>
            </a:r>
            <a:r>
              <a:rPr lang="fr-CA" sz="2800" dirty="0" err="1" smtClean="0">
                <a:latin typeface="Albertus Extra Bold" pitchFamily="34" charset="0"/>
              </a:rPr>
              <a:t>be</a:t>
            </a:r>
            <a:r>
              <a:rPr lang="fr-CA" sz="2800" dirty="0" smtClean="0">
                <a:latin typeface="Albertus Extra Bold" pitchFamily="34" charset="0"/>
              </a:rPr>
              <a:t> </a:t>
            </a:r>
            <a:r>
              <a:rPr lang="fr-CA" sz="2800" dirty="0" err="1" smtClean="0">
                <a:latin typeface="Albertus Extra Bold" pitchFamily="34" charset="0"/>
              </a:rPr>
              <a:t>safe</a:t>
            </a:r>
            <a:r>
              <a:rPr lang="fr-CA" sz="2800" dirty="0" smtClean="0">
                <a:latin typeface="Albertus Extra Bold" pitchFamily="34" charset="0"/>
              </a:rPr>
              <a:t>. </a:t>
            </a:r>
            <a:endParaRPr lang="fr-CA" sz="2800" dirty="0">
              <a:latin typeface="Albertus Extra Bold" pitchFamily="34" charset="0"/>
            </a:endParaRPr>
          </a:p>
        </p:txBody>
      </p:sp>
      <p:sp>
        <p:nvSpPr>
          <p:cNvPr id="6" name="Espace réservé du contenu 2"/>
          <p:cNvSpPr txBox="1">
            <a:spLocks/>
          </p:cNvSpPr>
          <p:nvPr/>
        </p:nvSpPr>
        <p:spPr>
          <a:xfrm>
            <a:off x="308961" y="1728517"/>
            <a:ext cx="8496944" cy="5073530"/>
          </a:xfrm>
          <a:prstGeom prst="rect">
            <a:avLst/>
          </a:prstGeom>
          <a:solidFill>
            <a:schemeClr val="bg1"/>
          </a:solidFill>
          <a:ln>
            <a:solidFill>
              <a:schemeClr val="bg1"/>
            </a:solidFill>
          </a:ln>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fr-CA" sz="2800" dirty="0" smtClean="0">
                <a:latin typeface="Albertus Extra Bold" pitchFamily="34" charset="0"/>
              </a:rPr>
              <a:t>Kathy </a:t>
            </a:r>
            <a:r>
              <a:rPr lang="fr-CA" sz="2800" u="sng" dirty="0" err="1" smtClean="0">
                <a:solidFill>
                  <a:srgbClr val="FF0000"/>
                </a:solidFill>
                <a:latin typeface="Albertus Extra Bold" pitchFamily="34" charset="0"/>
              </a:rPr>
              <a:t>were</a:t>
            </a:r>
            <a:r>
              <a:rPr lang="fr-CA" sz="2800" dirty="0" smtClean="0">
                <a:latin typeface="Albertus Extra Bold" pitchFamily="34" charset="0"/>
              </a:rPr>
              <a:t> running down the </a:t>
            </a:r>
            <a:r>
              <a:rPr lang="fr-CA" sz="2800" dirty="0" err="1" smtClean="0">
                <a:latin typeface="Albertus Extra Bold" pitchFamily="34" charset="0"/>
              </a:rPr>
              <a:t>street</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FF0000"/>
                </a:solidFill>
                <a:latin typeface="Albertus Extra Bold" pitchFamily="34" charset="0"/>
              </a:rPr>
              <a:t>had</a:t>
            </a:r>
            <a:r>
              <a:rPr lang="fr-CA" sz="2800" u="sng" dirty="0" smtClean="0">
                <a:solidFill>
                  <a:srgbClr val="FF0000"/>
                </a:solidFill>
                <a:latin typeface="Albertus Extra Bold" pitchFamily="34" charset="0"/>
              </a:rPr>
              <a:t> a lot of feelings of stress</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FF0000"/>
                </a:solidFill>
                <a:latin typeface="Albertus Extra Bold" pitchFamily="34" charset="0"/>
              </a:rPr>
              <a:t>stoped</a:t>
            </a:r>
            <a:r>
              <a:rPr lang="fr-CA" sz="2800" dirty="0" smtClean="0">
                <a:latin typeface="Albertus Extra Bold" pitchFamily="34" charset="0"/>
              </a:rPr>
              <a:t> running to </a:t>
            </a:r>
            <a:r>
              <a:rPr lang="fr-CA" sz="2800" u="sng" dirty="0" err="1" smtClean="0">
                <a:solidFill>
                  <a:srgbClr val="FF0000"/>
                </a:solidFill>
                <a:latin typeface="Albertus Extra Bold" pitchFamily="34" charset="0"/>
              </a:rPr>
              <a:t>attach</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u="sng" dirty="0" smtClean="0">
                <a:solidFill>
                  <a:srgbClr val="FF0000"/>
                </a:solidFill>
                <a:latin typeface="Albertus Extra Bold" pitchFamily="34" charset="0"/>
              </a:rPr>
              <a:t>chose</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FF0000"/>
                </a:solidFill>
                <a:latin typeface="Albertus Extra Bold" pitchFamily="34" charset="0"/>
              </a:rPr>
              <a:t>herd</a:t>
            </a:r>
            <a:r>
              <a:rPr lang="fr-CA" sz="2800" dirty="0" smtClean="0">
                <a:latin typeface="Albertus Extra Bold" pitchFamily="34" charset="0"/>
              </a:rPr>
              <a:t> a noise.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turned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dirty="0" err="1" smtClean="0">
                <a:latin typeface="Albertus Extra Bold" pitchFamily="34" charset="0"/>
              </a:rPr>
              <a:t>head</a:t>
            </a:r>
            <a:r>
              <a:rPr lang="fr-CA" sz="2800" dirty="0" smtClean="0">
                <a:latin typeface="Albertus Extra Bold" pitchFamily="34" charset="0"/>
              </a:rPr>
              <a:t> and </a:t>
            </a:r>
            <a:r>
              <a:rPr lang="fr-CA" sz="2800" dirty="0" err="1" smtClean="0">
                <a:latin typeface="Albertus Extra Bold" pitchFamily="34" charset="0"/>
              </a:rPr>
              <a:t>looked</a:t>
            </a:r>
            <a:r>
              <a:rPr lang="fr-CA" sz="2800" dirty="0" smtClean="0">
                <a:latin typeface="Albertus Extra Bold" pitchFamily="34" charset="0"/>
              </a:rPr>
              <a:t> </a:t>
            </a:r>
            <a:r>
              <a:rPr lang="fr-CA" sz="2800" dirty="0" err="1" smtClean="0">
                <a:latin typeface="Albertus Extra Bold" pitchFamily="34" charset="0"/>
              </a:rPr>
              <a:t>behind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and </a:t>
            </a:r>
            <a:r>
              <a:rPr lang="fr-CA" sz="2800" dirty="0" err="1" smtClean="0">
                <a:latin typeface="Albertus Extra Bold" pitchFamily="34" charset="0"/>
              </a:rPr>
              <a:t>screamed</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saw</a:t>
            </a:r>
            <a:r>
              <a:rPr lang="fr-CA" sz="2800" dirty="0" smtClean="0">
                <a:latin typeface="Albertus Extra Bold" pitchFamily="34" charset="0"/>
              </a:rPr>
              <a:t> a </a:t>
            </a:r>
            <a:r>
              <a:rPr lang="fr-CA" sz="2800" u="sng" dirty="0" smtClean="0">
                <a:solidFill>
                  <a:srgbClr val="FF0000"/>
                </a:solidFill>
                <a:latin typeface="Albertus Extra Bold" pitchFamily="34" charset="0"/>
              </a:rPr>
              <a:t>men</a:t>
            </a:r>
            <a:r>
              <a:rPr lang="fr-CA" sz="2800" dirty="0" smtClean="0">
                <a:latin typeface="Albertus Extra Bold" pitchFamily="34" charset="0"/>
              </a:rPr>
              <a:t> </a:t>
            </a:r>
            <a:r>
              <a:rPr lang="fr-CA" sz="2800" dirty="0" err="1" smtClean="0">
                <a:latin typeface="Albertus Extra Bold" pitchFamily="34" charset="0"/>
              </a:rPr>
              <a:t>with</a:t>
            </a:r>
            <a:r>
              <a:rPr lang="fr-CA" sz="2800" dirty="0" smtClean="0">
                <a:latin typeface="Albertus Extra Bold" pitchFamily="34" charset="0"/>
              </a:rPr>
              <a:t> a </a:t>
            </a:r>
            <a:r>
              <a:rPr lang="fr-CA" sz="2800" dirty="0" err="1" smtClean="0">
                <a:latin typeface="Albertus Extra Bold" pitchFamily="34" charset="0"/>
              </a:rPr>
              <a:t>big</a:t>
            </a:r>
            <a:r>
              <a:rPr lang="fr-CA" sz="2800" dirty="0" smtClean="0">
                <a:latin typeface="Albertus Extra Bold" pitchFamily="34" charset="0"/>
              </a:rPr>
              <a:t> long </a:t>
            </a:r>
            <a:r>
              <a:rPr lang="fr-CA" sz="2800" u="sng" dirty="0" err="1" smtClean="0">
                <a:solidFill>
                  <a:srgbClr val="FF0000"/>
                </a:solidFill>
                <a:latin typeface="Albertus Extra Bold" pitchFamily="34" charset="0"/>
              </a:rPr>
              <a:t>knives</a:t>
            </a:r>
            <a:r>
              <a:rPr lang="fr-CA" sz="2800" dirty="0" smtClean="0">
                <a:latin typeface="Albertus Extra Bold" pitchFamily="34" charset="0"/>
              </a:rPr>
              <a:t>. </a:t>
            </a:r>
            <a:br>
              <a:rPr lang="fr-CA" sz="2800" dirty="0" smtClean="0">
                <a:latin typeface="Albertus Extra Bold" pitchFamily="34" charset="0"/>
              </a:rPr>
            </a:br>
            <a:r>
              <a:rPr lang="fr-CA" sz="2800" dirty="0" smtClean="0">
                <a:latin typeface="Albertus Extra Bold" pitchFamily="34" charset="0"/>
              </a:rPr>
              <a:t/>
            </a:r>
            <a:br>
              <a:rPr lang="fr-CA" sz="2800" dirty="0" smtClean="0">
                <a:latin typeface="Albertus Extra Bold" pitchFamily="34" charset="0"/>
              </a:rPr>
            </a:br>
            <a:r>
              <a:rPr lang="fr-CA" sz="2800" dirty="0" smtClean="0">
                <a:latin typeface="Albertus Extra Bold" pitchFamily="34" charset="0"/>
              </a:rPr>
              <a:t>Kathy </a:t>
            </a:r>
            <a:r>
              <a:rPr lang="fr-CA" sz="2800" dirty="0" err="1" smtClean="0">
                <a:latin typeface="Albertus Extra Bold" pitchFamily="34" charset="0"/>
              </a:rPr>
              <a:t>was</a:t>
            </a:r>
            <a:r>
              <a:rPr lang="fr-CA" sz="2800" dirty="0" smtClean="0">
                <a:latin typeface="Albertus Extra Bold" pitchFamily="34" charset="0"/>
              </a:rPr>
              <a:t> </a:t>
            </a:r>
            <a:r>
              <a:rPr lang="fr-CA" sz="2800" dirty="0" err="1" smtClean="0">
                <a:latin typeface="Albertus Extra Bold" pitchFamily="34" charset="0"/>
              </a:rPr>
              <a:t>so</a:t>
            </a:r>
            <a:r>
              <a:rPr lang="fr-CA" sz="2800" dirty="0" smtClean="0">
                <a:latin typeface="Albertus Extra Bold" pitchFamily="34" charset="0"/>
              </a:rPr>
              <a:t> </a:t>
            </a:r>
            <a:r>
              <a:rPr lang="fr-CA" sz="2800" u="sng" dirty="0" err="1" smtClean="0">
                <a:solidFill>
                  <a:srgbClr val="FF0000"/>
                </a:solidFill>
                <a:latin typeface="Albertus Extra Bold" pitchFamily="34" charset="0"/>
              </a:rPr>
              <a:t>scary</a:t>
            </a:r>
            <a:r>
              <a:rPr lang="fr-CA" sz="2800" dirty="0">
                <a:latin typeface="Albertus Extra Bold" pitchFamily="34" charset="0"/>
              </a:rPr>
              <a:t> </a:t>
            </a:r>
            <a:r>
              <a:rPr lang="fr-CA" sz="2800" dirty="0" err="1" smtClean="0">
                <a:latin typeface="Albertus Extra Bold" pitchFamily="34" charset="0"/>
              </a:rPr>
              <a:t>that</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started</a:t>
            </a:r>
            <a:r>
              <a:rPr lang="fr-CA" sz="2800" dirty="0" smtClean="0">
                <a:latin typeface="Albertus Extra Bold" pitchFamily="34" charset="0"/>
              </a:rPr>
              <a:t> to </a:t>
            </a:r>
            <a:r>
              <a:rPr lang="fr-CA" sz="2800" dirty="0" err="1" smtClean="0">
                <a:latin typeface="Albertus Extra Bold" pitchFamily="34" charset="0"/>
              </a:rPr>
              <a:t>run</a:t>
            </a:r>
            <a:r>
              <a:rPr lang="fr-CA" sz="2800" dirty="0" smtClean="0">
                <a:latin typeface="Albertus Extra Bold" pitchFamily="34" charset="0"/>
              </a:rPr>
              <a:t> </a:t>
            </a:r>
            <a:r>
              <a:rPr lang="fr-CA" sz="2800" dirty="0" err="1" smtClean="0">
                <a:latin typeface="Albertus Extra Bold" pitchFamily="34" charset="0"/>
              </a:rPr>
              <a:t>fast</a:t>
            </a:r>
            <a:r>
              <a:rPr lang="fr-CA" sz="2800" dirty="0" smtClean="0">
                <a:latin typeface="Albertus Extra Bold" pitchFamily="34" charset="0"/>
              </a:rPr>
              <a:t>. </a:t>
            </a:r>
            <a:r>
              <a:rPr lang="fr-CA" sz="2800" dirty="0" err="1" smtClean="0">
                <a:latin typeface="Albertus Extra Bold" pitchFamily="34" charset="0"/>
              </a:rPr>
              <a:t>Finally</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got</a:t>
            </a:r>
            <a:r>
              <a:rPr lang="fr-CA" sz="2800" dirty="0" smtClean="0">
                <a:latin typeface="Albertus Extra Bold" pitchFamily="34" charset="0"/>
              </a:rPr>
              <a:t> home and </a:t>
            </a:r>
            <a:r>
              <a:rPr lang="fr-CA" sz="2800" dirty="0" err="1" smtClean="0">
                <a:latin typeface="Albertus Extra Bold" pitchFamily="34" charset="0"/>
              </a:rPr>
              <a:t>was</a:t>
            </a:r>
            <a:r>
              <a:rPr lang="fr-CA" sz="2800" dirty="0" smtClean="0">
                <a:latin typeface="Albertus Extra Bold" pitchFamily="34" charset="0"/>
              </a:rPr>
              <a:t> </a:t>
            </a:r>
            <a:r>
              <a:rPr lang="fr-CA" sz="2800" u="sng" dirty="0" err="1" smtClean="0">
                <a:solidFill>
                  <a:srgbClr val="FF0000"/>
                </a:solidFill>
                <a:latin typeface="Albertus Extra Bold" pitchFamily="34" charset="0"/>
              </a:rPr>
              <a:t>saf</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FF0000"/>
                </a:solidFill>
                <a:latin typeface="Albertus Extra Bold" pitchFamily="34" charset="0"/>
              </a:rPr>
              <a:t>take</a:t>
            </a:r>
            <a:r>
              <a:rPr lang="fr-CA" sz="2800" dirty="0" smtClean="0">
                <a:latin typeface="Albertus Extra Bold" pitchFamily="34" charset="0"/>
              </a:rPr>
              <a:t> off </a:t>
            </a:r>
            <a:r>
              <a:rPr lang="fr-CA" sz="2800" dirty="0" err="1" smtClean="0">
                <a:latin typeface="Albertus Extra Bold" pitchFamily="34" charset="0"/>
              </a:rPr>
              <a:t>her</a:t>
            </a:r>
            <a:r>
              <a:rPr lang="fr-CA" sz="2800" dirty="0" smtClean="0">
                <a:latin typeface="Albertus Extra Bold" pitchFamily="34" charset="0"/>
              </a:rPr>
              <a:t> jacket, </a:t>
            </a:r>
            <a:r>
              <a:rPr lang="fr-CA" sz="2800" dirty="0" err="1" smtClean="0">
                <a:latin typeface="Albertus Extra Bold" pitchFamily="34" charset="0"/>
              </a:rPr>
              <a:t>went</a:t>
            </a:r>
            <a:r>
              <a:rPr lang="fr-CA" sz="2800" dirty="0" smtClean="0">
                <a:latin typeface="Albertus Extra Bold" pitchFamily="34" charset="0"/>
              </a:rPr>
              <a:t> </a:t>
            </a:r>
            <a:r>
              <a:rPr lang="fr-CA" sz="2800" dirty="0" err="1" smtClean="0">
                <a:latin typeface="Albertus Extra Bold" pitchFamily="34" charset="0"/>
              </a:rPr>
              <a:t>upstairs</a:t>
            </a:r>
            <a:r>
              <a:rPr lang="fr-CA" sz="2800" dirty="0" smtClean="0">
                <a:latin typeface="Albertus Extra Bold" pitchFamily="34" charset="0"/>
              </a:rPr>
              <a:t> and </a:t>
            </a:r>
            <a:r>
              <a:rPr lang="fr-CA" sz="2800" dirty="0" err="1" smtClean="0">
                <a:latin typeface="Albertus Extra Bold" pitchFamily="34" charset="0"/>
              </a:rPr>
              <a:t>hugged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u="sng" dirty="0" err="1" smtClean="0">
                <a:solidFill>
                  <a:srgbClr val="FF0000"/>
                </a:solidFill>
                <a:latin typeface="Albertus Extra Bold" pitchFamily="34" charset="0"/>
              </a:rPr>
              <a:t>childs</a:t>
            </a:r>
            <a:r>
              <a:rPr lang="fr-CA" sz="2800" dirty="0" smtClean="0">
                <a:latin typeface="Albertus Extra Bold" pitchFamily="34" charset="0"/>
              </a:rPr>
              <a:t> and </a:t>
            </a:r>
            <a:r>
              <a:rPr lang="fr-CA" sz="2800" dirty="0" err="1" smtClean="0">
                <a:latin typeface="Albertus Extra Bold" pitchFamily="34" charset="0"/>
              </a:rPr>
              <a:t>wished</a:t>
            </a:r>
            <a:r>
              <a:rPr lang="fr-CA" sz="2800" dirty="0" smtClean="0">
                <a:latin typeface="Albertus Extra Bold" pitchFamily="34" charset="0"/>
              </a:rPr>
              <a:t> </a:t>
            </a:r>
            <a:r>
              <a:rPr lang="fr-CA" sz="2800" dirty="0" err="1" smtClean="0">
                <a:latin typeface="Albertus Extra Bold" pitchFamily="34" charset="0"/>
              </a:rPr>
              <a:t>them</a:t>
            </a:r>
            <a:r>
              <a:rPr lang="fr-CA" sz="2800" dirty="0" smtClean="0">
                <a:latin typeface="Albertus Extra Bold" pitchFamily="34" charset="0"/>
              </a:rPr>
              <a:t> a </a:t>
            </a:r>
            <a:r>
              <a:rPr lang="fr-CA" sz="2800" u="sng" dirty="0" err="1" smtClean="0">
                <a:solidFill>
                  <a:srgbClr val="FF0000"/>
                </a:solidFill>
                <a:latin typeface="Albertus Extra Bold" pitchFamily="34" charset="0"/>
              </a:rPr>
              <a:t>godnite</a:t>
            </a:r>
            <a:r>
              <a:rPr lang="fr-CA" sz="2800" dirty="0" smtClean="0">
                <a:latin typeface="Albertus Extra Bold" pitchFamily="34" charset="0"/>
              </a:rPr>
              <a:t> </a:t>
            </a:r>
            <a:r>
              <a:rPr lang="fr-CA" sz="2800" dirty="0" err="1" smtClean="0">
                <a:latin typeface="Albertus Extra Bold" pitchFamily="34" charset="0"/>
              </a:rPr>
              <a:t>because</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was</a:t>
            </a:r>
            <a:r>
              <a:rPr lang="fr-CA" sz="2800" dirty="0" smtClean="0">
                <a:latin typeface="Albertus Extra Bold" pitchFamily="34" charset="0"/>
              </a:rPr>
              <a:t> </a:t>
            </a:r>
            <a:r>
              <a:rPr lang="fr-CA" sz="2800" u="sng" dirty="0" smtClean="0">
                <a:solidFill>
                  <a:srgbClr val="FF0000"/>
                </a:solidFill>
                <a:latin typeface="Albertus Extra Bold" pitchFamily="34" charset="0"/>
              </a:rPr>
              <a:t>contente</a:t>
            </a:r>
            <a:r>
              <a:rPr lang="fr-CA" sz="2800" dirty="0" smtClean="0">
                <a:latin typeface="Albertus Extra Bold" pitchFamily="34" charset="0"/>
              </a:rPr>
              <a:t> </a:t>
            </a:r>
            <a:r>
              <a:rPr lang="fr-CA" sz="2800" u="sng" dirty="0" err="1" smtClean="0">
                <a:solidFill>
                  <a:srgbClr val="FF0000"/>
                </a:solidFill>
                <a:latin typeface="Albertus Extra Bold" pitchFamily="34" charset="0"/>
              </a:rPr>
              <a:t>too</a:t>
            </a:r>
            <a:r>
              <a:rPr lang="fr-CA" sz="2800" dirty="0" smtClean="0">
                <a:latin typeface="Albertus Extra Bold" pitchFamily="34" charset="0"/>
              </a:rPr>
              <a:t> </a:t>
            </a:r>
            <a:r>
              <a:rPr lang="fr-CA" sz="2800" dirty="0" err="1" smtClean="0">
                <a:latin typeface="Albertus Extra Bold" pitchFamily="34" charset="0"/>
              </a:rPr>
              <a:t>be</a:t>
            </a:r>
            <a:r>
              <a:rPr lang="fr-CA" sz="2800" dirty="0" smtClean="0">
                <a:latin typeface="Albertus Extra Bold" pitchFamily="34" charset="0"/>
              </a:rPr>
              <a:t> </a:t>
            </a:r>
            <a:r>
              <a:rPr lang="fr-CA" sz="2800" dirty="0" err="1" smtClean="0">
                <a:latin typeface="Albertus Extra Bold" pitchFamily="34" charset="0"/>
              </a:rPr>
              <a:t>safe</a:t>
            </a:r>
            <a:r>
              <a:rPr lang="fr-CA" sz="2800" dirty="0" smtClean="0">
                <a:latin typeface="Albertus Extra Bold" pitchFamily="34" charset="0"/>
              </a:rPr>
              <a:t>. (14)</a:t>
            </a:r>
            <a:endParaRPr lang="fr-CA" sz="2800" dirty="0">
              <a:latin typeface="Albertus Extra Bold" pitchFamily="34" charset="0"/>
            </a:endParaRPr>
          </a:p>
        </p:txBody>
      </p:sp>
      <p:sp>
        <p:nvSpPr>
          <p:cNvPr id="7" name="Espace réservé du contenu 2"/>
          <p:cNvSpPr txBox="1">
            <a:spLocks/>
          </p:cNvSpPr>
          <p:nvPr/>
        </p:nvSpPr>
        <p:spPr>
          <a:xfrm>
            <a:off x="323528" y="1728517"/>
            <a:ext cx="8496944" cy="5073530"/>
          </a:xfrm>
          <a:prstGeom prst="rect">
            <a:avLst/>
          </a:prstGeom>
          <a:solidFill>
            <a:schemeClr val="bg1"/>
          </a:solidFill>
          <a:ln>
            <a:solidFill>
              <a:schemeClr val="bg1"/>
            </a:solidFill>
          </a:ln>
        </p:spPr>
        <p:txBody>
          <a:bodyPr vert="horz">
            <a:noAutofit/>
          </a:bodyPr>
          <a:lst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marL="0" indent="0">
              <a:buFont typeface="Wingdings 2"/>
              <a:buNone/>
            </a:pPr>
            <a:r>
              <a:rPr lang="fr-CA" sz="2800" dirty="0" smtClean="0">
                <a:latin typeface="Albertus Extra Bold" pitchFamily="34" charset="0"/>
              </a:rPr>
              <a:t>Kathy </a:t>
            </a:r>
            <a:r>
              <a:rPr lang="fr-CA" sz="2800" u="sng" dirty="0" err="1" smtClean="0">
                <a:solidFill>
                  <a:srgbClr val="0070C0"/>
                </a:solidFill>
                <a:latin typeface="Albertus Extra Bold" pitchFamily="34" charset="0"/>
              </a:rPr>
              <a:t>was</a:t>
            </a:r>
            <a:r>
              <a:rPr lang="fr-CA" sz="2800" dirty="0" smtClean="0">
                <a:latin typeface="Albertus Extra Bold" pitchFamily="34" charset="0"/>
              </a:rPr>
              <a:t> running down the </a:t>
            </a:r>
            <a:r>
              <a:rPr lang="fr-CA" sz="2800" dirty="0" err="1" smtClean="0">
                <a:latin typeface="Albertus Extra Bold" pitchFamily="34" charset="0"/>
              </a:rPr>
              <a:t>street</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0070C0"/>
                </a:solidFill>
                <a:latin typeface="Albertus Extra Bold" pitchFamily="34" charset="0"/>
              </a:rPr>
              <a:t>felt</a:t>
            </a:r>
            <a:r>
              <a:rPr lang="fr-CA" sz="2800" u="sng" dirty="0" smtClean="0">
                <a:solidFill>
                  <a:srgbClr val="0070C0"/>
                </a:solidFill>
                <a:latin typeface="Albertus Extra Bold" pitchFamily="34" charset="0"/>
              </a:rPr>
              <a:t> </a:t>
            </a:r>
            <a:r>
              <a:rPr lang="fr-CA" sz="2800" u="sng" dirty="0" err="1" smtClean="0">
                <a:solidFill>
                  <a:srgbClr val="0070C0"/>
                </a:solidFill>
                <a:latin typeface="Albertus Extra Bold" pitchFamily="34" charset="0"/>
              </a:rPr>
              <a:t>very</a:t>
            </a:r>
            <a:r>
              <a:rPr lang="fr-CA" sz="2800" u="sng" dirty="0" smtClean="0">
                <a:solidFill>
                  <a:srgbClr val="0070C0"/>
                </a:solidFill>
                <a:latin typeface="Albertus Extra Bold" pitchFamily="34" charset="0"/>
              </a:rPr>
              <a:t> </a:t>
            </a:r>
            <a:r>
              <a:rPr lang="fr-CA" sz="2800" u="sng" dirty="0" err="1" smtClean="0">
                <a:solidFill>
                  <a:srgbClr val="0070C0"/>
                </a:solidFill>
                <a:latin typeface="Albertus Extra Bold" pitchFamily="34" charset="0"/>
              </a:rPr>
              <a:t>stressed</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0070C0"/>
                </a:solidFill>
                <a:latin typeface="Albertus Extra Bold" pitchFamily="34" charset="0"/>
              </a:rPr>
              <a:t>stopped</a:t>
            </a:r>
            <a:r>
              <a:rPr lang="fr-CA" sz="2800" dirty="0" smtClean="0">
                <a:latin typeface="Albertus Extra Bold" pitchFamily="34" charset="0"/>
              </a:rPr>
              <a:t> running to </a:t>
            </a:r>
            <a:r>
              <a:rPr lang="fr-CA" sz="2800" u="sng" dirty="0" err="1" smtClean="0">
                <a:solidFill>
                  <a:srgbClr val="0070C0"/>
                </a:solidFill>
                <a:latin typeface="Albertus Extra Bold" pitchFamily="34" charset="0"/>
              </a:rPr>
              <a:t>tie</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u="sng" dirty="0" err="1" smtClean="0">
                <a:solidFill>
                  <a:srgbClr val="0070C0"/>
                </a:solidFill>
                <a:latin typeface="Albertus Extra Bold" pitchFamily="34" charset="0"/>
              </a:rPr>
              <a:t>shoes</a:t>
            </a:r>
            <a:r>
              <a:rPr lang="fr-CA" sz="2800" dirty="0" smtClean="0">
                <a:latin typeface="Albertus Extra Bold" pitchFamily="34" charset="0"/>
              </a:rPr>
              <a:t>. </a:t>
            </a:r>
            <a:br>
              <a:rPr lang="fr-CA" sz="2800" dirty="0" smtClean="0">
                <a:latin typeface="Albertus Extra Bold" pitchFamily="34" charset="0"/>
              </a:rPr>
            </a:b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0070C0"/>
                </a:solidFill>
                <a:latin typeface="Albertus Extra Bold" pitchFamily="34" charset="0"/>
              </a:rPr>
              <a:t>heard</a:t>
            </a:r>
            <a:r>
              <a:rPr lang="fr-CA" sz="2800" dirty="0" smtClean="0">
                <a:latin typeface="Albertus Extra Bold" pitchFamily="34" charset="0"/>
              </a:rPr>
              <a:t> a noise.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turned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dirty="0" err="1" smtClean="0">
                <a:latin typeface="Albertus Extra Bold" pitchFamily="34" charset="0"/>
              </a:rPr>
              <a:t>head</a:t>
            </a:r>
            <a:r>
              <a:rPr lang="fr-CA" sz="2800" dirty="0" smtClean="0">
                <a:latin typeface="Albertus Extra Bold" pitchFamily="34" charset="0"/>
              </a:rPr>
              <a:t> and </a:t>
            </a:r>
            <a:r>
              <a:rPr lang="fr-CA" sz="2800" dirty="0" err="1" smtClean="0">
                <a:latin typeface="Albertus Extra Bold" pitchFamily="34" charset="0"/>
              </a:rPr>
              <a:t>looked</a:t>
            </a:r>
            <a:r>
              <a:rPr lang="fr-CA" sz="2800" dirty="0" smtClean="0">
                <a:latin typeface="Albertus Extra Bold" pitchFamily="34" charset="0"/>
              </a:rPr>
              <a:t> </a:t>
            </a:r>
            <a:r>
              <a:rPr lang="fr-CA" sz="2800" dirty="0" err="1" smtClean="0">
                <a:latin typeface="Albertus Extra Bold" pitchFamily="34" charset="0"/>
              </a:rPr>
              <a:t>behind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and </a:t>
            </a:r>
            <a:r>
              <a:rPr lang="fr-CA" sz="2800" dirty="0" err="1" smtClean="0">
                <a:latin typeface="Albertus Extra Bold" pitchFamily="34" charset="0"/>
              </a:rPr>
              <a:t>screamed</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saw</a:t>
            </a:r>
            <a:r>
              <a:rPr lang="fr-CA" sz="2800" dirty="0" smtClean="0">
                <a:latin typeface="Albertus Extra Bold" pitchFamily="34" charset="0"/>
              </a:rPr>
              <a:t> a </a:t>
            </a:r>
            <a:r>
              <a:rPr lang="fr-CA" sz="2800" u="sng" dirty="0" smtClean="0">
                <a:solidFill>
                  <a:srgbClr val="0070C0"/>
                </a:solidFill>
                <a:latin typeface="Albertus Extra Bold" pitchFamily="34" charset="0"/>
              </a:rPr>
              <a:t>man</a:t>
            </a:r>
            <a:r>
              <a:rPr lang="fr-CA" sz="2800" dirty="0" smtClean="0">
                <a:latin typeface="Albertus Extra Bold" pitchFamily="34" charset="0"/>
              </a:rPr>
              <a:t> </a:t>
            </a:r>
            <a:r>
              <a:rPr lang="fr-CA" sz="2800" dirty="0" err="1" smtClean="0">
                <a:latin typeface="Albertus Extra Bold" pitchFamily="34" charset="0"/>
              </a:rPr>
              <a:t>with</a:t>
            </a:r>
            <a:r>
              <a:rPr lang="fr-CA" sz="2800" dirty="0" smtClean="0">
                <a:latin typeface="Albertus Extra Bold" pitchFamily="34" charset="0"/>
              </a:rPr>
              <a:t> a </a:t>
            </a:r>
            <a:r>
              <a:rPr lang="fr-CA" sz="2800" dirty="0" err="1" smtClean="0">
                <a:latin typeface="Albertus Extra Bold" pitchFamily="34" charset="0"/>
              </a:rPr>
              <a:t>big</a:t>
            </a:r>
            <a:r>
              <a:rPr lang="fr-CA" sz="2800" dirty="0" smtClean="0">
                <a:latin typeface="Albertus Extra Bold" pitchFamily="34" charset="0"/>
              </a:rPr>
              <a:t> long </a:t>
            </a:r>
            <a:r>
              <a:rPr lang="fr-CA" sz="2800" u="sng" dirty="0" err="1" smtClean="0">
                <a:solidFill>
                  <a:srgbClr val="0070C0"/>
                </a:solidFill>
                <a:latin typeface="Albertus Extra Bold" pitchFamily="34" charset="0"/>
              </a:rPr>
              <a:t>knife</a:t>
            </a:r>
            <a:r>
              <a:rPr lang="fr-CA" sz="2800" dirty="0" smtClean="0">
                <a:latin typeface="Albertus Extra Bold" pitchFamily="34" charset="0"/>
              </a:rPr>
              <a:t>. </a:t>
            </a:r>
            <a:br>
              <a:rPr lang="fr-CA" sz="2800" dirty="0" smtClean="0">
                <a:latin typeface="Albertus Extra Bold" pitchFamily="34" charset="0"/>
              </a:rPr>
            </a:br>
            <a:r>
              <a:rPr lang="fr-CA" sz="2800" dirty="0" smtClean="0">
                <a:latin typeface="Albertus Extra Bold" pitchFamily="34" charset="0"/>
              </a:rPr>
              <a:t/>
            </a:r>
            <a:br>
              <a:rPr lang="fr-CA" sz="2800" dirty="0" smtClean="0">
                <a:latin typeface="Albertus Extra Bold" pitchFamily="34" charset="0"/>
              </a:rPr>
            </a:br>
            <a:r>
              <a:rPr lang="fr-CA" sz="2800" dirty="0" smtClean="0">
                <a:latin typeface="Albertus Extra Bold" pitchFamily="34" charset="0"/>
              </a:rPr>
              <a:t>Kathy </a:t>
            </a:r>
            <a:r>
              <a:rPr lang="fr-CA" sz="2800" dirty="0" err="1" smtClean="0">
                <a:latin typeface="Albertus Extra Bold" pitchFamily="34" charset="0"/>
              </a:rPr>
              <a:t>was</a:t>
            </a:r>
            <a:r>
              <a:rPr lang="fr-CA" sz="2800" dirty="0" smtClean="0">
                <a:latin typeface="Albertus Extra Bold" pitchFamily="34" charset="0"/>
              </a:rPr>
              <a:t> </a:t>
            </a:r>
            <a:r>
              <a:rPr lang="fr-CA" sz="2800" dirty="0" err="1" smtClean="0">
                <a:latin typeface="Albertus Extra Bold" pitchFamily="34" charset="0"/>
              </a:rPr>
              <a:t>so</a:t>
            </a:r>
            <a:r>
              <a:rPr lang="fr-CA" sz="2800" dirty="0" smtClean="0">
                <a:latin typeface="Albertus Extra Bold" pitchFamily="34" charset="0"/>
              </a:rPr>
              <a:t> </a:t>
            </a:r>
            <a:r>
              <a:rPr lang="fr-CA" sz="2800" u="sng" dirty="0" err="1" smtClean="0">
                <a:solidFill>
                  <a:srgbClr val="0070C0"/>
                </a:solidFill>
                <a:latin typeface="Albertus Extra Bold" pitchFamily="34" charset="0"/>
              </a:rPr>
              <a:t>scared</a:t>
            </a:r>
            <a:r>
              <a:rPr lang="fr-CA" sz="2800" dirty="0" smtClean="0">
                <a:latin typeface="Albertus Extra Bold" pitchFamily="34" charset="0"/>
              </a:rPr>
              <a:t> </a:t>
            </a:r>
            <a:r>
              <a:rPr lang="fr-CA" sz="2800" dirty="0" err="1" smtClean="0">
                <a:latin typeface="Albertus Extra Bold" pitchFamily="34" charset="0"/>
              </a:rPr>
              <a:t>that</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started</a:t>
            </a:r>
            <a:r>
              <a:rPr lang="fr-CA" sz="2800" dirty="0" smtClean="0">
                <a:latin typeface="Albertus Extra Bold" pitchFamily="34" charset="0"/>
              </a:rPr>
              <a:t> to </a:t>
            </a:r>
            <a:r>
              <a:rPr lang="fr-CA" sz="2800" dirty="0" err="1" smtClean="0">
                <a:latin typeface="Albertus Extra Bold" pitchFamily="34" charset="0"/>
              </a:rPr>
              <a:t>run</a:t>
            </a:r>
            <a:r>
              <a:rPr lang="fr-CA" sz="2800" dirty="0" smtClean="0">
                <a:latin typeface="Albertus Extra Bold" pitchFamily="34" charset="0"/>
              </a:rPr>
              <a:t> </a:t>
            </a:r>
            <a:r>
              <a:rPr lang="fr-CA" sz="2800" dirty="0" err="1" smtClean="0">
                <a:latin typeface="Albertus Extra Bold" pitchFamily="34" charset="0"/>
              </a:rPr>
              <a:t>fast</a:t>
            </a:r>
            <a:r>
              <a:rPr lang="fr-CA" sz="2800" dirty="0" smtClean="0">
                <a:latin typeface="Albertus Extra Bold" pitchFamily="34" charset="0"/>
              </a:rPr>
              <a:t>. </a:t>
            </a:r>
            <a:r>
              <a:rPr lang="fr-CA" sz="2800" dirty="0" err="1" smtClean="0">
                <a:latin typeface="Albertus Extra Bold" pitchFamily="34" charset="0"/>
              </a:rPr>
              <a:t>Finally</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got</a:t>
            </a:r>
            <a:r>
              <a:rPr lang="fr-CA" sz="2800" dirty="0" smtClean="0">
                <a:latin typeface="Albertus Extra Bold" pitchFamily="34" charset="0"/>
              </a:rPr>
              <a:t> home and </a:t>
            </a:r>
            <a:r>
              <a:rPr lang="fr-CA" sz="2800" dirty="0" err="1" smtClean="0">
                <a:latin typeface="Albertus Extra Bold" pitchFamily="34" charset="0"/>
              </a:rPr>
              <a:t>was</a:t>
            </a:r>
            <a:r>
              <a:rPr lang="fr-CA" sz="2800" dirty="0" smtClean="0">
                <a:latin typeface="Albertus Extra Bold" pitchFamily="34" charset="0"/>
              </a:rPr>
              <a:t> </a:t>
            </a:r>
            <a:r>
              <a:rPr lang="fr-CA" sz="2800" u="sng" dirty="0" err="1" smtClean="0">
                <a:solidFill>
                  <a:srgbClr val="0070C0"/>
                </a:solidFill>
                <a:latin typeface="Albertus Extra Bold" pitchFamily="34" charset="0"/>
              </a:rPr>
              <a:t>safe</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u="sng" dirty="0" err="1" smtClean="0">
                <a:solidFill>
                  <a:srgbClr val="0070C0"/>
                </a:solidFill>
                <a:latin typeface="Albertus Extra Bold" pitchFamily="34" charset="0"/>
              </a:rPr>
              <a:t>took</a:t>
            </a:r>
            <a:r>
              <a:rPr lang="fr-CA" sz="2800" dirty="0" smtClean="0">
                <a:latin typeface="Albertus Extra Bold" pitchFamily="34" charset="0"/>
              </a:rPr>
              <a:t> off </a:t>
            </a:r>
            <a:br>
              <a:rPr lang="fr-CA" sz="2800" dirty="0" smtClean="0">
                <a:latin typeface="Albertus Extra Bold" pitchFamily="34" charset="0"/>
              </a:rPr>
            </a:br>
            <a:r>
              <a:rPr lang="fr-CA" sz="2800" dirty="0" err="1" smtClean="0">
                <a:latin typeface="Albertus Extra Bold" pitchFamily="34" charset="0"/>
              </a:rPr>
              <a:t>her</a:t>
            </a:r>
            <a:r>
              <a:rPr lang="fr-CA" sz="2800" dirty="0" smtClean="0">
                <a:latin typeface="Albertus Extra Bold" pitchFamily="34" charset="0"/>
              </a:rPr>
              <a:t> jacket, </a:t>
            </a:r>
            <a:r>
              <a:rPr lang="fr-CA" sz="2800" dirty="0" err="1" smtClean="0">
                <a:latin typeface="Albertus Extra Bold" pitchFamily="34" charset="0"/>
              </a:rPr>
              <a:t>went</a:t>
            </a:r>
            <a:r>
              <a:rPr lang="fr-CA" sz="2800" dirty="0" smtClean="0">
                <a:latin typeface="Albertus Extra Bold" pitchFamily="34" charset="0"/>
              </a:rPr>
              <a:t> </a:t>
            </a:r>
            <a:r>
              <a:rPr lang="fr-CA" sz="2800" dirty="0" err="1" smtClean="0">
                <a:latin typeface="Albertus Extra Bold" pitchFamily="34" charset="0"/>
              </a:rPr>
              <a:t>upstairs</a:t>
            </a:r>
            <a:r>
              <a:rPr lang="fr-CA" sz="2800" dirty="0" smtClean="0">
                <a:latin typeface="Albertus Extra Bold" pitchFamily="34" charset="0"/>
              </a:rPr>
              <a:t> and </a:t>
            </a:r>
            <a:r>
              <a:rPr lang="fr-CA" sz="2800" dirty="0" err="1" smtClean="0">
                <a:latin typeface="Albertus Extra Bold" pitchFamily="34" charset="0"/>
              </a:rPr>
              <a:t>hugged</a:t>
            </a:r>
            <a:r>
              <a:rPr lang="fr-CA" sz="2800" dirty="0" smtClean="0">
                <a:latin typeface="Albertus Extra Bold" pitchFamily="34" charset="0"/>
              </a:rPr>
              <a:t> </a:t>
            </a:r>
            <a:r>
              <a:rPr lang="fr-CA" sz="2800" dirty="0" err="1" smtClean="0">
                <a:latin typeface="Albertus Extra Bold" pitchFamily="34" charset="0"/>
              </a:rPr>
              <a:t>her</a:t>
            </a:r>
            <a:r>
              <a:rPr lang="fr-CA" sz="2800" dirty="0" smtClean="0">
                <a:latin typeface="Albertus Extra Bold" pitchFamily="34" charset="0"/>
              </a:rPr>
              <a:t> </a:t>
            </a:r>
            <a:r>
              <a:rPr lang="fr-CA" sz="2800" u="sng" dirty="0" err="1" smtClean="0">
                <a:solidFill>
                  <a:srgbClr val="0070C0"/>
                </a:solidFill>
                <a:latin typeface="Albertus Extra Bold" pitchFamily="34" charset="0"/>
              </a:rPr>
              <a:t>children</a:t>
            </a:r>
            <a:r>
              <a:rPr lang="fr-CA" sz="2800" dirty="0" smtClean="0">
                <a:latin typeface="Albertus Extra Bold" pitchFamily="34" charset="0"/>
              </a:rPr>
              <a:t> and </a:t>
            </a:r>
            <a:r>
              <a:rPr lang="fr-CA" sz="2800" dirty="0" err="1" smtClean="0">
                <a:latin typeface="Albertus Extra Bold" pitchFamily="34" charset="0"/>
              </a:rPr>
              <a:t>wished</a:t>
            </a:r>
            <a:r>
              <a:rPr lang="fr-CA" sz="2800" dirty="0" smtClean="0">
                <a:latin typeface="Albertus Extra Bold" pitchFamily="34" charset="0"/>
              </a:rPr>
              <a:t> </a:t>
            </a:r>
            <a:r>
              <a:rPr lang="fr-CA" sz="2800" dirty="0" err="1" smtClean="0">
                <a:latin typeface="Albertus Extra Bold" pitchFamily="34" charset="0"/>
              </a:rPr>
              <a:t>them</a:t>
            </a:r>
            <a:r>
              <a:rPr lang="fr-CA" sz="2800" dirty="0" smtClean="0">
                <a:latin typeface="Albertus Extra Bold" pitchFamily="34" charset="0"/>
              </a:rPr>
              <a:t> a </a:t>
            </a:r>
            <a:r>
              <a:rPr lang="fr-CA" sz="2800" u="sng" dirty="0" err="1" smtClean="0">
                <a:solidFill>
                  <a:srgbClr val="0070C0"/>
                </a:solidFill>
                <a:latin typeface="Albertus Extra Bold" pitchFamily="34" charset="0"/>
              </a:rPr>
              <a:t>goodnight</a:t>
            </a:r>
            <a:r>
              <a:rPr lang="fr-CA" sz="2800" dirty="0" smtClean="0">
                <a:latin typeface="Albertus Extra Bold" pitchFamily="34" charset="0"/>
              </a:rPr>
              <a:t> </a:t>
            </a:r>
            <a:r>
              <a:rPr lang="fr-CA" sz="2800" dirty="0" err="1" smtClean="0">
                <a:latin typeface="Albertus Extra Bold" pitchFamily="34" charset="0"/>
              </a:rPr>
              <a:t>because</a:t>
            </a:r>
            <a:r>
              <a:rPr lang="fr-CA" sz="2800" dirty="0" smtClean="0">
                <a:latin typeface="Albertus Extra Bold" pitchFamily="34" charset="0"/>
              </a:rPr>
              <a:t> </a:t>
            </a:r>
            <a:r>
              <a:rPr lang="fr-CA" sz="2800" dirty="0" err="1" smtClean="0">
                <a:latin typeface="Albertus Extra Bold" pitchFamily="34" charset="0"/>
              </a:rPr>
              <a:t>she</a:t>
            </a:r>
            <a:r>
              <a:rPr lang="fr-CA" sz="2800" dirty="0" smtClean="0">
                <a:latin typeface="Albertus Extra Bold" pitchFamily="34" charset="0"/>
              </a:rPr>
              <a:t> </a:t>
            </a:r>
            <a:r>
              <a:rPr lang="fr-CA" sz="2800" dirty="0" err="1" smtClean="0">
                <a:latin typeface="Albertus Extra Bold" pitchFamily="34" charset="0"/>
              </a:rPr>
              <a:t>was</a:t>
            </a:r>
            <a:r>
              <a:rPr lang="fr-CA" sz="2800" dirty="0" smtClean="0">
                <a:latin typeface="Albertus Extra Bold" pitchFamily="34" charset="0"/>
              </a:rPr>
              <a:t> </a:t>
            </a:r>
            <a:r>
              <a:rPr lang="fr-CA" sz="2800" u="sng" dirty="0" smtClean="0">
                <a:solidFill>
                  <a:srgbClr val="0070C0"/>
                </a:solidFill>
                <a:latin typeface="Albertus Extra Bold" pitchFamily="34" charset="0"/>
              </a:rPr>
              <a:t>happy</a:t>
            </a:r>
            <a:r>
              <a:rPr lang="fr-CA" sz="2800" dirty="0" smtClean="0">
                <a:latin typeface="Albertus Extra Bold" pitchFamily="34" charset="0"/>
              </a:rPr>
              <a:t> </a:t>
            </a:r>
            <a:r>
              <a:rPr lang="fr-CA" sz="2800" u="sng" dirty="0" smtClean="0">
                <a:solidFill>
                  <a:srgbClr val="0070C0"/>
                </a:solidFill>
                <a:latin typeface="Albertus Extra Bold" pitchFamily="34" charset="0"/>
              </a:rPr>
              <a:t>to</a:t>
            </a:r>
            <a:r>
              <a:rPr lang="fr-CA" sz="2800" dirty="0" smtClean="0">
                <a:latin typeface="Albertus Extra Bold" pitchFamily="34" charset="0"/>
              </a:rPr>
              <a:t> </a:t>
            </a:r>
            <a:r>
              <a:rPr lang="fr-CA" sz="2800" dirty="0" err="1" smtClean="0">
                <a:latin typeface="Albertus Extra Bold" pitchFamily="34" charset="0"/>
              </a:rPr>
              <a:t>be</a:t>
            </a:r>
            <a:r>
              <a:rPr lang="fr-CA" sz="2800" dirty="0" smtClean="0">
                <a:latin typeface="Albertus Extra Bold" pitchFamily="34" charset="0"/>
              </a:rPr>
              <a:t> </a:t>
            </a:r>
            <a:r>
              <a:rPr lang="fr-CA" sz="2800" dirty="0" err="1" smtClean="0">
                <a:latin typeface="Albertus Extra Bold" pitchFamily="34" charset="0"/>
              </a:rPr>
              <a:t>safe</a:t>
            </a:r>
            <a:r>
              <a:rPr lang="fr-CA" sz="2800" dirty="0" smtClean="0">
                <a:latin typeface="Albertus Extra Bold" pitchFamily="34" charset="0"/>
              </a:rPr>
              <a:t>. (14)</a:t>
            </a:r>
            <a:endParaRPr lang="fr-CA" sz="2800" dirty="0">
              <a:latin typeface="Albertus Extra Bold" pitchFamily="34" charset="0"/>
            </a:endParaRPr>
          </a:p>
        </p:txBody>
      </p:sp>
    </p:spTree>
    <p:extLst>
      <p:ext uri="{BB962C8B-B14F-4D97-AF65-F5344CB8AC3E}">
        <p14:creationId xmlns:p14="http://schemas.microsoft.com/office/powerpoint/2010/main" val="202054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475656" y="620688"/>
            <a:ext cx="5760640" cy="1051560"/>
          </a:xfrm>
        </p:spPr>
        <p:txBody>
          <a:bodyPr/>
          <a:lstStyle/>
          <a:p>
            <a:pPr algn="ctr"/>
            <a:r>
              <a:rPr lang="fr-CA" b="1" dirty="0" smtClean="0">
                <a:solidFill>
                  <a:srgbClr val="C00000"/>
                </a:solidFill>
              </a:rPr>
              <a:t>CAN YOU COUNT ?</a:t>
            </a:r>
            <a:endParaRPr lang="fr-CA" b="1" dirty="0">
              <a:solidFill>
                <a:srgbClr val="C00000"/>
              </a:solidFill>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260120273"/>
              </p:ext>
            </p:extLst>
          </p:nvPr>
        </p:nvGraphicFramePr>
        <p:xfrm>
          <a:off x="795561" y="2204864"/>
          <a:ext cx="7408862" cy="2926080"/>
        </p:xfrm>
        <a:graphic>
          <a:graphicData uri="http://schemas.openxmlformats.org/drawingml/2006/table">
            <a:tbl>
              <a:tblPr/>
              <a:tblGrid>
                <a:gridCol w="3704431"/>
                <a:gridCol w="3704431"/>
              </a:tblGrid>
              <a:tr h="0">
                <a:tc>
                  <a:txBody>
                    <a:bodyPr/>
                    <a:lstStyle/>
                    <a:p>
                      <a:pPr algn="ctr"/>
                      <a:r>
                        <a:rPr lang="fr-CA" b="1" dirty="0"/>
                        <a:t>Count </a:t>
                      </a:r>
                      <a:r>
                        <a:rPr lang="fr-CA" b="1" dirty="0" err="1" smtClean="0"/>
                        <a:t>Nouns</a:t>
                      </a:r>
                      <a:r>
                        <a:rPr lang="fr-CA" b="1" dirty="0" smtClean="0"/>
                        <a:t> </a:t>
                      </a:r>
                      <a:endParaRPr lang="fr-CA" b="1" dirty="0"/>
                    </a:p>
                  </a:txBody>
                  <a:tcPr anchor="ctr">
                    <a:lnL>
                      <a:noFill/>
                    </a:lnL>
                    <a:lnR>
                      <a:noFill/>
                    </a:lnR>
                    <a:lnT>
                      <a:noFill/>
                    </a:lnT>
                    <a:lnB>
                      <a:noFill/>
                    </a:lnB>
                    <a:gradFill>
                      <a:gsLst>
                        <a:gs pos="15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fr-CA" b="1" dirty="0" smtClean="0"/>
                        <a:t>Non-Count </a:t>
                      </a:r>
                      <a:r>
                        <a:rPr lang="fr-CA" b="1" dirty="0" err="1" smtClean="0"/>
                        <a:t>N</a:t>
                      </a:r>
                      <a:r>
                        <a:rPr lang="fr-CA" b="1" smtClean="0"/>
                        <a:t>ouns</a:t>
                      </a:r>
                      <a:endParaRPr lang="fr-CA" b="1" dirty="0"/>
                    </a:p>
                  </a:txBody>
                  <a:tcPr anchor="ctr">
                    <a:lnL>
                      <a:noFill/>
                    </a:lnL>
                    <a:lnR>
                      <a:noFill/>
                    </a:lnR>
                    <a:lnT>
                      <a:noFill/>
                    </a:lnT>
                    <a:lnB>
                      <a:noFill/>
                    </a:lnB>
                    <a:gradFill>
                      <a:gsLst>
                        <a:gs pos="15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0">
                <a:tc>
                  <a:txBody>
                    <a:bodyPr/>
                    <a:lstStyle/>
                    <a:p>
                      <a:pPr algn="ctr"/>
                      <a:r>
                        <a:rPr lang="en-US" dirty="0"/>
                        <a:t>pen</a:t>
                      </a:r>
                      <a:br>
                        <a:rPr lang="en-US" dirty="0"/>
                      </a:br>
                      <a:r>
                        <a:rPr lang="en-US" dirty="0"/>
                        <a:t>table</a:t>
                      </a:r>
                      <a:br>
                        <a:rPr lang="en-US" dirty="0"/>
                      </a:br>
                      <a:r>
                        <a:rPr lang="en-US" dirty="0"/>
                        <a:t>car</a:t>
                      </a:r>
                      <a:br>
                        <a:rPr lang="en-US" dirty="0"/>
                      </a:br>
                      <a:r>
                        <a:rPr lang="en-US" dirty="0"/>
                        <a:t>idea</a:t>
                      </a:r>
                      <a:br>
                        <a:rPr lang="en-US" dirty="0"/>
                      </a:br>
                      <a:r>
                        <a:rPr lang="en-US" dirty="0"/>
                        <a:t>answer</a:t>
                      </a:r>
                      <a:br>
                        <a:rPr lang="en-US" dirty="0"/>
                      </a:br>
                      <a:r>
                        <a:rPr lang="en-US" dirty="0"/>
                        <a:t>student</a:t>
                      </a:r>
                      <a:br>
                        <a:rPr lang="en-US" dirty="0"/>
                      </a:br>
                      <a:r>
                        <a:rPr lang="en-US" dirty="0"/>
                        <a:t>exam</a:t>
                      </a:r>
                      <a:br>
                        <a:rPr lang="en-US" dirty="0"/>
                      </a:br>
                      <a:r>
                        <a:rPr lang="en-US" dirty="0"/>
                        <a:t>shoe </a:t>
                      </a:r>
                    </a:p>
                  </a:txBody>
                  <a:tcPr anchor="ctr">
                    <a:lnL>
                      <a:noFill/>
                    </a:lnL>
                    <a:lnR>
                      <a:noFill/>
                    </a:lnR>
                    <a:lnT>
                      <a:noFill/>
                    </a:lnT>
                    <a:lnB>
                      <a:noFill/>
                    </a:lnB>
                    <a:gradFill>
                      <a:gsLst>
                        <a:gs pos="15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a:r>
                        <a:rPr lang="en-US" dirty="0"/>
                        <a:t>education</a:t>
                      </a:r>
                      <a:br>
                        <a:rPr lang="en-US" dirty="0"/>
                      </a:br>
                      <a:r>
                        <a:rPr lang="en-US" dirty="0"/>
                        <a:t>intelligence</a:t>
                      </a:r>
                      <a:br>
                        <a:rPr lang="en-US" dirty="0"/>
                      </a:br>
                      <a:r>
                        <a:rPr lang="en-US" dirty="0"/>
                        <a:t>clothing</a:t>
                      </a:r>
                      <a:br>
                        <a:rPr lang="en-US" dirty="0"/>
                      </a:br>
                      <a:r>
                        <a:rPr lang="en-US" dirty="0"/>
                        <a:t>soap</a:t>
                      </a:r>
                      <a:br>
                        <a:rPr lang="en-US" dirty="0"/>
                      </a:br>
                      <a:r>
                        <a:rPr lang="en-US" dirty="0" smtClean="0"/>
                        <a:t>air</a:t>
                      </a:r>
                      <a:br>
                        <a:rPr lang="en-US" dirty="0" smtClean="0"/>
                      </a:br>
                      <a:r>
                        <a:rPr lang="en-US" dirty="0" smtClean="0"/>
                        <a:t>homework</a:t>
                      </a:r>
                      <a:r>
                        <a:rPr lang="en-US" dirty="0"/>
                        <a:t/>
                      </a:r>
                      <a:br>
                        <a:rPr lang="en-US" dirty="0"/>
                      </a:br>
                      <a:r>
                        <a:rPr lang="en-US" dirty="0"/>
                        <a:t>cheese</a:t>
                      </a:r>
                      <a:br>
                        <a:rPr lang="en-US" dirty="0"/>
                      </a:br>
                      <a:r>
                        <a:rPr lang="en-US" dirty="0"/>
                        <a:t>grass</a:t>
                      </a:r>
                      <a:br>
                        <a:rPr lang="en-US" dirty="0"/>
                      </a:br>
                      <a:r>
                        <a:rPr lang="en-US" dirty="0"/>
                        <a:t>literature</a:t>
                      </a:r>
                    </a:p>
                  </a:txBody>
                  <a:tcPr anchor="ctr">
                    <a:lnL>
                      <a:noFill/>
                    </a:lnL>
                    <a:lnR>
                      <a:noFill/>
                    </a:lnR>
                    <a:lnT>
                      <a:noFill/>
                    </a:lnT>
                    <a:lnB>
                      <a:noFill/>
                    </a:lnB>
                    <a:gradFill>
                      <a:gsLst>
                        <a:gs pos="1500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cxnSp>
        <p:nvCxnSpPr>
          <p:cNvPr id="6" name="Connecteur droit 5"/>
          <p:cNvCxnSpPr/>
          <p:nvPr/>
        </p:nvCxnSpPr>
        <p:spPr>
          <a:xfrm>
            <a:off x="4427984" y="2204864"/>
            <a:ext cx="0" cy="25922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963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55576" y="764704"/>
            <a:ext cx="8183880" cy="1051560"/>
          </a:xfrm>
        </p:spPr>
        <p:txBody>
          <a:bodyPr>
            <a:normAutofit fontScale="90000"/>
          </a:bodyPr>
          <a:lstStyle/>
          <a:p>
            <a:pPr algn="ctr"/>
            <a:r>
              <a:rPr lang="fr-CA" b="1" dirty="0" smtClean="0">
                <a:solidFill>
                  <a:srgbClr val="002060"/>
                </a:solidFill>
              </a:rPr>
              <a:t>BASIC EXAMPLES </a:t>
            </a:r>
            <a:br>
              <a:rPr lang="fr-CA" b="1" dirty="0" smtClean="0">
                <a:solidFill>
                  <a:srgbClr val="002060"/>
                </a:solidFill>
              </a:rPr>
            </a:br>
            <a:r>
              <a:rPr lang="fr-CA" b="1" dirty="0" smtClean="0">
                <a:solidFill>
                  <a:srgbClr val="002060"/>
                </a:solidFill>
              </a:rPr>
              <a:t>OF COUNT NOUNS</a:t>
            </a:r>
            <a:endParaRPr lang="fr-CA" b="1" dirty="0">
              <a:solidFill>
                <a:srgbClr val="002060"/>
              </a:solidFill>
            </a:endParaRPr>
          </a:p>
        </p:txBody>
      </p:sp>
      <p:sp>
        <p:nvSpPr>
          <p:cNvPr id="2" name="Espace réservé du contenu 1"/>
          <p:cNvSpPr>
            <a:spLocks noGrp="1"/>
          </p:cNvSpPr>
          <p:nvPr>
            <p:ph idx="1"/>
          </p:nvPr>
        </p:nvSpPr>
        <p:spPr>
          <a:xfrm>
            <a:off x="827584" y="2132856"/>
            <a:ext cx="4896544" cy="3450696"/>
          </a:xfrm>
        </p:spPr>
        <p:txBody>
          <a:bodyPr>
            <a:normAutofit fontScale="92500" lnSpcReduction="10000"/>
          </a:bodyPr>
          <a:lstStyle/>
          <a:p>
            <a:r>
              <a:rPr lang="fr-CA" dirty="0" smtClean="0"/>
              <a:t>1 Pen = 5 _____</a:t>
            </a:r>
          </a:p>
          <a:p>
            <a:r>
              <a:rPr lang="fr-CA" dirty="0" smtClean="0"/>
              <a:t>1 Man = 2 _____</a:t>
            </a:r>
          </a:p>
          <a:p>
            <a:r>
              <a:rPr lang="fr-CA" dirty="0" smtClean="0"/>
              <a:t>1 Person = 4 ______</a:t>
            </a:r>
          </a:p>
          <a:p>
            <a:r>
              <a:rPr lang="fr-CA" dirty="0" smtClean="0"/>
              <a:t>1 Exam = 3 _______</a:t>
            </a:r>
          </a:p>
          <a:p>
            <a:r>
              <a:rPr lang="fr-CA" dirty="0" smtClean="0"/>
              <a:t>1 </a:t>
            </a:r>
            <a:r>
              <a:rPr lang="fr-CA" dirty="0" err="1" smtClean="0"/>
              <a:t>Shoe</a:t>
            </a:r>
            <a:r>
              <a:rPr lang="fr-CA" dirty="0" smtClean="0"/>
              <a:t> = 10 _______</a:t>
            </a:r>
          </a:p>
          <a:p>
            <a:r>
              <a:rPr lang="fr-CA" dirty="0" smtClean="0"/>
              <a:t>1 Mouse = 8 _______</a:t>
            </a:r>
          </a:p>
          <a:p>
            <a:r>
              <a:rPr lang="fr-CA" dirty="0" smtClean="0"/>
              <a:t>1 Class = 2 ________</a:t>
            </a:r>
          </a:p>
          <a:p>
            <a:r>
              <a:rPr lang="fr-CA" dirty="0" smtClean="0"/>
              <a:t>1 Fly = 3 __________</a:t>
            </a:r>
          </a:p>
          <a:p>
            <a:endParaRPr lang="fr-CA" dirty="0" smtClean="0"/>
          </a:p>
          <a:p>
            <a:endParaRPr lang="fr-CA" dirty="0"/>
          </a:p>
        </p:txBody>
      </p:sp>
    </p:spTree>
    <p:extLst>
      <p:ext uri="{BB962C8B-B14F-4D97-AF65-F5344CB8AC3E}">
        <p14:creationId xmlns:p14="http://schemas.microsoft.com/office/powerpoint/2010/main" val="1863333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183880" cy="835536"/>
          </a:xfrm>
        </p:spPr>
        <p:txBody>
          <a:bodyPr>
            <a:normAutofit/>
          </a:bodyPr>
          <a:lstStyle/>
          <a:p>
            <a:pPr algn="ctr"/>
            <a:r>
              <a:rPr lang="fr-CA" dirty="0" smtClean="0"/>
              <a:t>COUNT OR NON-COUNT ?</a:t>
            </a:r>
            <a:endParaRPr lang="fr-CA" dirty="0"/>
          </a:p>
        </p:txBody>
      </p:sp>
      <p:sp>
        <p:nvSpPr>
          <p:cNvPr id="3" name="Espace réservé du contenu 2"/>
          <p:cNvSpPr>
            <a:spLocks noGrp="1"/>
          </p:cNvSpPr>
          <p:nvPr>
            <p:ph idx="1"/>
          </p:nvPr>
        </p:nvSpPr>
        <p:spPr>
          <a:xfrm>
            <a:off x="467544" y="1700808"/>
            <a:ext cx="8183880" cy="4187952"/>
          </a:xfrm>
        </p:spPr>
        <p:txBody>
          <a:bodyPr>
            <a:normAutofit fontScale="92500" lnSpcReduction="10000"/>
          </a:bodyPr>
          <a:lstStyle/>
          <a:p>
            <a:pPr marL="514350" indent="-514350">
              <a:buAutoNum type="arabicParenR"/>
            </a:pPr>
            <a:r>
              <a:rPr lang="fr-CA" dirty="0" smtClean="0"/>
              <a:t>SMILE</a:t>
            </a:r>
          </a:p>
          <a:p>
            <a:pPr marL="514350" indent="-514350">
              <a:buAutoNum type="arabicParenR"/>
            </a:pPr>
            <a:r>
              <a:rPr lang="fr-CA" dirty="0" smtClean="0"/>
              <a:t>APPLE</a:t>
            </a:r>
          </a:p>
          <a:p>
            <a:pPr marL="514350" indent="-514350">
              <a:buAutoNum type="arabicParenR"/>
            </a:pPr>
            <a:r>
              <a:rPr lang="fr-CA" dirty="0" smtClean="0"/>
              <a:t>RAINSTORM</a:t>
            </a:r>
          </a:p>
          <a:p>
            <a:pPr marL="514350" indent="-514350">
              <a:buAutoNum type="arabicParenR"/>
            </a:pPr>
            <a:r>
              <a:rPr lang="fr-CA" dirty="0" smtClean="0"/>
              <a:t>FOOD</a:t>
            </a:r>
          </a:p>
          <a:p>
            <a:pPr marL="514350" indent="-514350">
              <a:buAutoNum type="arabicParenR"/>
            </a:pPr>
            <a:r>
              <a:rPr lang="fr-CA" dirty="0" smtClean="0"/>
              <a:t>PAPER</a:t>
            </a:r>
          </a:p>
          <a:p>
            <a:pPr marL="514350" indent="-514350">
              <a:buAutoNum type="arabicParenR"/>
            </a:pPr>
            <a:r>
              <a:rPr lang="fr-CA" dirty="0" smtClean="0"/>
              <a:t>WEATHER</a:t>
            </a:r>
          </a:p>
          <a:p>
            <a:pPr marL="514350" indent="-514350">
              <a:buAutoNum type="arabicParenR"/>
            </a:pPr>
            <a:r>
              <a:rPr lang="fr-CA" dirty="0" smtClean="0"/>
              <a:t>HAPPINESS</a:t>
            </a:r>
          </a:p>
          <a:p>
            <a:pPr marL="514350" indent="-514350">
              <a:buAutoNum type="arabicParenR"/>
            </a:pPr>
            <a:r>
              <a:rPr lang="fr-CA" dirty="0" smtClean="0"/>
              <a:t>SONG</a:t>
            </a:r>
          </a:p>
          <a:p>
            <a:pPr marL="514350" indent="-514350">
              <a:buAutoNum type="arabicParenR"/>
            </a:pPr>
            <a:r>
              <a:rPr lang="fr-CA" dirty="0" smtClean="0"/>
              <a:t>MUSIC</a:t>
            </a:r>
          </a:p>
          <a:p>
            <a:pPr marL="514350" indent="-514350">
              <a:buAutoNum type="arabicParenR"/>
            </a:pPr>
            <a:r>
              <a:rPr lang="fr-CA" dirty="0" smtClean="0"/>
              <a:t>RESEARCH</a:t>
            </a:r>
            <a:endParaRPr lang="fr-CA" dirty="0" smtClean="0"/>
          </a:p>
          <a:p>
            <a:pPr marL="514350" indent="-514350">
              <a:buAutoNum type="arabicParenR"/>
            </a:pPr>
            <a:endParaRPr lang="fr-CA" dirty="0"/>
          </a:p>
        </p:txBody>
      </p:sp>
    </p:spTree>
    <p:extLst>
      <p:ext uri="{BB962C8B-B14F-4D97-AF65-F5344CB8AC3E}">
        <p14:creationId xmlns:p14="http://schemas.microsoft.com/office/powerpoint/2010/main" val="4260838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70427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b="1" dirty="0" smtClean="0"/>
              <a:t>SINGULAR VS PLURAL</a:t>
            </a:r>
            <a:endParaRPr lang="fr-CA" b="1" dirty="0"/>
          </a:p>
        </p:txBody>
      </p:sp>
      <p:sp>
        <p:nvSpPr>
          <p:cNvPr id="4" name="Rectangle 3"/>
          <p:cNvSpPr/>
          <p:nvPr/>
        </p:nvSpPr>
        <p:spPr>
          <a:xfrm>
            <a:off x="899592" y="1656026"/>
            <a:ext cx="3671517" cy="4524315"/>
          </a:xfrm>
          <a:prstGeom prst="rect">
            <a:avLst/>
          </a:prstGeom>
        </p:spPr>
        <p:txBody>
          <a:bodyPr wrap="square">
            <a:spAutoFit/>
          </a:bodyPr>
          <a:lstStyle/>
          <a:p>
            <a:r>
              <a:rPr lang="en-US" sz="1600" b="1" dirty="0" smtClean="0">
                <a:solidFill>
                  <a:srgbClr val="FF0000"/>
                </a:solidFill>
                <a:latin typeface="verdana"/>
              </a:rPr>
              <a:t>For </a:t>
            </a:r>
            <a:r>
              <a:rPr lang="en-US" sz="1600" b="1" dirty="0">
                <a:solidFill>
                  <a:srgbClr val="FF0000"/>
                </a:solidFill>
                <a:latin typeface="verdana"/>
              </a:rPr>
              <a:t>nouns ending in </a:t>
            </a:r>
            <a:r>
              <a:rPr lang="en-US" sz="1600" b="1" dirty="0" smtClean="0">
                <a:solidFill>
                  <a:srgbClr val="FF0000"/>
                </a:solidFill>
                <a:latin typeface="verdana"/>
              </a:rPr>
              <a:t/>
            </a:r>
            <a:br>
              <a:rPr lang="en-US" sz="1600" b="1" dirty="0" smtClean="0">
                <a:solidFill>
                  <a:srgbClr val="FF0000"/>
                </a:solidFill>
                <a:latin typeface="verdana"/>
              </a:rPr>
            </a:br>
            <a:r>
              <a:rPr lang="en-US" sz="1600" b="1" dirty="0" smtClean="0">
                <a:solidFill>
                  <a:srgbClr val="FF0000"/>
                </a:solidFill>
                <a:latin typeface="verdana"/>
              </a:rPr>
              <a:t>f </a:t>
            </a:r>
            <a:r>
              <a:rPr lang="en-US" sz="1600" b="1" dirty="0">
                <a:solidFill>
                  <a:srgbClr val="FF0000"/>
                </a:solidFill>
                <a:latin typeface="verdana"/>
              </a:rPr>
              <a:t>or </a:t>
            </a:r>
            <a:r>
              <a:rPr lang="en-US" sz="1600" b="1" dirty="0" err="1">
                <a:solidFill>
                  <a:srgbClr val="FF0000"/>
                </a:solidFill>
                <a:latin typeface="verdana"/>
              </a:rPr>
              <a:t>fe</a:t>
            </a:r>
            <a:r>
              <a:rPr lang="en-US" sz="1600" b="1" dirty="0">
                <a:solidFill>
                  <a:srgbClr val="FF0000"/>
                </a:solidFill>
                <a:latin typeface="verdana"/>
              </a:rPr>
              <a:t>, change f to v </a:t>
            </a:r>
            <a:r>
              <a:rPr lang="en-US" sz="1600" b="1" dirty="0" smtClean="0">
                <a:solidFill>
                  <a:srgbClr val="FF0000"/>
                </a:solidFill>
                <a:latin typeface="verdana"/>
              </a:rPr>
              <a:t/>
            </a:r>
            <a:br>
              <a:rPr lang="en-US" sz="1600" b="1" dirty="0" smtClean="0">
                <a:solidFill>
                  <a:srgbClr val="FF0000"/>
                </a:solidFill>
                <a:latin typeface="verdana"/>
              </a:rPr>
            </a:br>
            <a:r>
              <a:rPr lang="en-US" sz="1600" b="1" dirty="0" smtClean="0">
                <a:solidFill>
                  <a:srgbClr val="FF0000"/>
                </a:solidFill>
                <a:latin typeface="verdana"/>
              </a:rPr>
              <a:t>and </a:t>
            </a:r>
            <a:r>
              <a:rPr lang="en-US" sz="1600" b="1" dirty="0">
                <a:solidFill>
                  <a:srgbClr val="FF0000"/>
                </a:solidFill>
                <a:latin typeface="verdana"/>
              </a:rPr>
              <a:t>add </a:t>
            </a:r>
            <a:r>
              <a:rPr lang="en-US" sz="1600" b="1" dirty="0" err="1">
                <a:solidFill>
                  <a:srgbClr val="FF0000"/>
                </a:solidFill>
                <a:latin typeface="verdana"/>
              </a:rPr>
              <a:t>es</a:t>
            </a:r>
            <a:r>
              <a:rPr lang="en-US" sz="1600" dirty="0">
                <a:solidFill>
                  <a:srgbClr val="000000"/>
                </a:solidFill>
                <a:latin typeface="verdana"/>
              </a:rPr>
              <a:t>.</a:t>
            </a:r>
            <a:r>
              <a:rPr lang="en-US" sz="1600" dirty="0">
                <a:solidFill>
                  <a:prstClr val="black"/>
                </a:solidFill>
              </a:rPr>
              <a:t/>
            </a:r>
            <a:br>
              <a:rPr lang="en-US" sz="1600" dirty="0">
                <a:solidFill>
                  <a:prstClr val="black"/>
                </a:solidFill>
              </a:rPr>
            </a:br>
            <a:endParaRPr lang="en-US" sz="1600" dirty="0" smtClean="0">
              <a:solidFill>
                <a:prstClr val="black"/>
              </a:solidFill>
            </a:endParaRPr>
          </a:p>
          <a:p>
            <a:pPr>
              <a:buFont typeface="Arial"/>
              <a:buChar char="•"/>
            </a:pPr>
            <a:r>
              <a:rPr lang="en-US" sz="1600" dirty="0" smtClean="0">
                <a:solidFill>
                  <a:srgbClr val="000000"/>
                </a:solidFill>
                <a:latin typeface="verdana"/>
              </a:rPr>
              <a:t>wolf </a:t>
            </a:r>
            <a:r>
              <a:rPr lang="en-US" sz="1600" dirty="0">
                <a:solidFill>
                  <a:srgbClr val="000000"/>
                </a:solidFill>
                <a:latin typeface="verdana"/>
              </a:rPr>
              <a:t>– wolves</a:t>
            </a:r>
          </a:p>
          <a:p>
            <a:pPr>
              <a:buFont typeface="Arial"/>
              <a:buChar char="•"/>
            </a:pPr>
            <a:r>
              <a:rPr lang="en-US" sz="1600" dirty="0">
                <a:solidFill>
                  <a:srgbClr val="000000"/>
                </a:solidFill>
                <a:latin typeface="verdana"/>
              </a:rPr>
              <a:t>wife – wives</a:t>
            </a:r>
          </a:p>
          <a:p>
            <a:pPr>
              <a:buFont typeface="Arial"/>
              <a:buChar char="•"/>
            </a:pPr>
            <a:r>
              <a:rPr lang="en-US" sz="1600" dirty="0">
                <a:solidFill>
                  <a:srgbClr val="000000"/>
                </a:solidFill>
                <a:latin typeface="verdana"/>
              </a:rPr>
              <a:t>leaf – leaves</a:t>
            </a:r>
          </a:p>
          <a:p>
            <a:pPr>
              <a:buFont typeface="Arial"/>
              <a:buChar char="•"/>
            </a:pPr>
            <a:r>
              <a:rPr lang="en-US" sz="1600" dirty="0">
                <a:solidFill>
                  <a:srgbClr val="000000"/>
                </a:solidFill>
                <a:latin typeface="verdana"/>
              </a:rPr>
              <a:t>life – </a:t>
            </a:r>
            <a:r>
              <a:rPr lang="en-US" sz="1600" dirty="0" smtClean="0">
                <a:solidFill>
                  <a:srgbClr val="000000"/>
                </a:solidFill>
                <a:latin typeface="verdana"/>
              </a:rPr>
              <a:t>lives</a:t>
            </a:r>
            <a:br>
              <a:rPr lang="en-US" sz="1600" dirty="0" smtClean="0">
                <a:solidFill>
                  <a:srgbClr val="000000"/>
                </a:solidFill>
                <a:latin typeface="verdana"/>
              </a:rPr>
            </a:br>
            <a:endParaRPr lang="en-US" sz="1600" dirty="0">
              <a:solidFill>
                <a:srgbClr val="000000"/>
              </a:solidFill>
              <a:latin typeface="verdana"/>
            </a:endParaRPr>
          </a:p>
          <a:p>
            <a:r>
              <a:rPr lang="en-US" sz="1600" b="1" dirty="0">
                <a:solidFill>
                  <a:srgbClr val="FF0000"/>
                </a:solidFill>
                <a:latin typeface="verdana"/>
              </a:rPr>
              <a:t>Some nouns have </a:t>
            </a:r>
            <a:r>
              <a:rPr lang="en-US" sz="1600" b="1" dirty="0" smtClean="0">
                <a:solidFill>
                  <a:srgbClr val="FF0000"/>
                </a:solidFill>
                <a:latin typeface="verdana"/>
              </a:rPr>
              <a:t/>
            </a:r>
            <a:br>
              <a:rPr lang="en-US" sz="1600" b="1" dirty="0" smtClean="0">
                <a:solidFill>
                  <a:srgbClr val="FF0000"/>
                </a:solidFill>
                <a:latin typeface="verdana"/>
              </a:rPr>
            </a:br>
            <a:r>
              <a:rPr lang="en-US" sz="1600" b="1" dirty="0" smtClean="0">
                <a:solidFill>
                  <a:srgbClr val="FF0000"/>
                </a:solidFill>
                <a:latin typeface="verdana"/>
              </a:rPr>
              <a:t>different </a:t>
            </a:r>
            <a:r>
              <a:rPr lang="en-US" sz="1600" b="1" dirty="0">
                <a:solidFill>
                  <a:srgbClr val="FF0000"/>
                </a:solidFill>
                <a:latin typeface="verdana"/>
              </a:rPr>
              <a:t>plural forms.</a:t>
            </a:r>
            <a:r>
              <a:rPr lang="en-US" sz="1600" dirty="0">
                <a:solidFill>
                  <a:prstClr val="black"/>
                </a:solidFill>
              </a:rPr>
              <a:t/>
            </a:r>
            <a:br>
              <a:rPr lang="en-US" sz="1600" dirty="0">
                <a:solidFill>
                  <a:prstClr val="black"/>
                </a:solidFill>
              </a:rPr>
            </a:br>
            <a:r>
              <a:rPr lang="en-US" sz="1600" dirty="0">
                <a:solidFill>
                  <a:prstClr val="black"/>
                </a:solidFill>
              </a:rPr>
              <a:t/>
            </a:r>
            <a:br>
              <a:rPr lang="en-US" sz="1600" dirty="0">
                <a:solidFill>
                  <a:prstClr val="black"/>
                </a:solidFill>
              </a:rPr>
            </a:br>
            <a:r>
              <a:rPr lang="en-US" sz="1600" dirty="0">
                <a:solidFill>
                  <a:srgbClr val="000000"/>
                </a:solidFill>
                <a:latin typeface="verdana"/>
              </a:rPr>
              <a:t>child – children</a:t>
            </a:r>
          </a:p>
          <a:p>
            <a:pPr>
              <a:buFont typeface="Arial"/>
              <a:buChar char="•"/>
            </a:pPr>
            <a:r>
              <a:rPr lang="en-US" sz="1600" dirty="0">
                <a:solidFill>
                  <a:srgbClr val="000000"/>
                </a:solidFill>
                <a:latin typeface="verdana"/>
              </a:rPr>
              <a:t>woman – women</a:t>
            </a:r>
          </a:p>
          <a:p>
            <a:pPr>
              <a:buFont typeface="Arial"/>
              <a:buChar char="•"/>
            </a:pPr>
            <a:r>
              <a:rPr lang="en-US" sz="1600" dirty="0">
                <a:solidFill>
                  <a:srgbClr val="000000"/>
                </a:solidFill>
                <a:latin typeface="verdana"/>
              </a:rPr>
              <a:t>man – </a:t>
            </a:r>
            <a:r>
              <a:rPr lang="en-US" sz="1600" dirty="0" smtClean="0">
                <a:solidFill>
                  <a:srgbClr val="000000"/>
                </a:solidFill>
                <a:latin typeface="verdana"/>
              </a:rPr>
              <a:t>men</a:t>
            </a:r>
          </a:p>
          <a:p>
            <a:pPr>
              <a:buFont typeface="Arial"/>
              <a:buChar char="•"/>
            </a:pPr>
            <a:r>
              <a:rPr lang="en-US" sz="1600" dirty="0">
                <a:solidFill>
                  <a:srgbClr val="000000"/>
                </a:solidFill>
                <a:latin typeface="verdana"/>
              </a:rPr>
              <a:t>p</a:t>
            </a:r>
            <a:r>
              <a:rPr lang="en-US" sz="1600" dirty="0" smtClean="0">
                <a:solidFill>
                  <a:srgbClr val="000000"/>
                </a:solidFill>
                <a:latin typeface="verdana"/>
              </a:rPr>
              <a:t>erson - people</a:t>
            </a:r>
            <a:endParaRPr lang="en-US" sz="1600" dirty="0">
              <a:solidFill>
                <a:srgbClr val="000000"/>
              </a:solidFill>
              <a:latin typeface="verdana"/>
            </a:endParaRPr>
          </a:p>
          <a:p>
            <a:pPr>
              <a:buFont typeface="Arial"/>
              <a:buChar char="•"/>
            </a:pPr>
            <a:r>
              <a:rPr lang="en-US" sz="1600" dirty="0">
                <a:solidFill>
                  <a:srgbClr val="000000"/>
                </a:solidFill>
                <a:latin typeface="verdana"/>
              </a:rPr>
              <a:t>mouse – mice</a:t>
            </a:r>
          </a:p>
          <a:p>
            <a:pPr>
              <a:buFont typeface="Arial"/>
              <a:buChar char="•"/>
            </a:pPr>
            <a:r>
              <a:rPr lang="en-US" sz="1600" dirty="0">
                <a:solidFill>
                  <a:srgbClr val="000000"/>
                </a:solidFill>
                <a:latin typeface="verdana"/>
              </a:rPr>
              <a:t>goose – geese</a:t>
            </a:r>
          </a:p>
        </p:txBody>
      </p:sp>
      <p:sp>
        <p:nvSpPr>
          <p:cNvPr id="6" name="Rectangle 5"/>
          <p:cNvSpPr/>
          <p:nvPr/>
        </p:nvSpPr>
        <p:spPr>
          <a:xfrm>
            <a:off x="5426197" y="1656027"/>
            <a:ext cx="2952328" cy="4524315"/>
          </a:xfrm>
          <a:prstGeom prst="rect">
            <a:avLst/>
          </a:prstGeom>
        </p:spPr>
        <p:txBody>
          <a:bodyPr wrap="square">
            <a:spAutoFit/>
          </a:bodyPr>
          <a:lstStyle/>
          <a:p>
            <a:r>
              <a:rPr lang="en-US" sz="1600" b="1" dirty="0">
                <a:solidFill>
                  <a:srgbClr val="FF0000"/>
                </a:solidFill>
                <a:latin typeface="Verdana" panose="020B0604030504040204" pitchFamily="34" charset="0"/>
                <a:ea typeface="Verdana" panose="020B0604030504040204" pitchFamily="34" charset="0"/>
                <a:cs typeface="Verdana" panose="020B0604030504040204" pitchFamily="34" charset="0"/>
              </a:rPr>
              <a:t>For the plural form of </a:t>
            </a:r>
            <a: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r>
            <a:b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br>
            <a: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most </a:t>
            </a:r>
            <a:r>
              <a:rPr lang="en-US" sz="1600" b="1" dirty="0">
                <a:solidFill>
                  <a:srgbClr val="FF0000"/>
                </a:solidFill>
                <a:latin typeface="Verdana" panose="020B0604030504040204" pitchFamily="34" charset="0"/>
                <a:ea typeface="Verdana" panose="020B0604030504040204" pitchFamily="34" charset="0"/>
                <a:cs typeface="Verdana" panose="020B0604030504040204" pitchFamily="34" charset="0"/>
              </a:rPr>
              <a:t>nouns, add s.</a:t>
            </a:r>
            <a:br>
              <a:rPr lang="en-US" sz="1600" b="1" dirty="0">
                <a:solidFill>
                  <a:srgbClr val="FF0000"/>
                </a:solidFill>
                <a:latin typeface="Verdana" panose="020B0604030504040204" pitchFamily="34" charset="0"/>
                <a:ea typeface="Verdana" panose="020B0604030504040204" pitchFamily="34" charset="0"/>
                <a:cs typeface="Verdana" panose="020B0604030504040204" pitchFamily="34" charset="0"/>
              </a:rPr>
            </a:b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bottle – bottles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cup – cups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pencil – pencils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desk – desks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sticker – stickers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window – </a:t>
            </a:r>
            <a: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windows</a:t>
            </a:r>
            <a:br>
              <a:rPr lang="en-US"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r>
              <a:rPr lang="en-US" sz="1600" b="1" dirty="0">
                <a:solidFill>
                  <a:srgbClr val="FF0000"/>
                </a:solidFill>
                <a:latin typeface="Verdana" panose="020B0604030504040204" pitchFamily="34" charset="0"/>
                <a:ea typeface="Verdana" panose="020B0604030504040204" pitchFamily="34" charset="0"/>
                <a:cs typeface="Verdana" panose="020B0604030504040204" pitchFamily="34" charset="0"/>
              </a:rPr>
              <a:t>For nouns that end in </a:t>
            </a:r>
            <a: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r>
            <a:b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br>
            <a:r>
              <a:rPr lang="en-US" sz="1600" b="1" dirty="0" err="1" smtClean="0">
                <a:solidFill>
                  <a:srgbClr val="FF0000"/>
                </a:solidFill>
                <a:latin typeface="Verdana" panose="020B0604030504040204" pitchFamily="34" charset="0"/>
                <a:ea typeface="Verdana" panose="020B0604030504040204" pitchFamily="34" charset="0"/>
                <a:cs typeface="Verdana" panose="020B0604030504040204" pitchFamily="34" charset="0"/>
              </a:rPr>
              <a:t>ch</a:t>
            </a:r>
            <a:r>
              <a:rPr lang="en-US" sz="1600" b="1" dirty="0">
                <a:solidFill>
                  <a:srgbClr val="FF0000"/>
                </a:solidFill>
                <a:latin typeface="Verdana" panose="020B0604030504040204" pitchFamily="34" charset="0"/>
                <a:ea typeface="Verdana" panose="020B0604030504040204" pitchFamily="34" charset="0"/>
                <a:cs typeface="Verdana" panose="020B0604030504040204" pitchFamily="34" charset="0"/>
              </a:rPr>
              <a:t>, x, s, or s sounds, </a:t>
            </a:r>
            <a: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r>
            <a:b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br>
            <a:r>
              <a:rPr lang="en-US" sz="1600" b="1" dirty="0" smtClean="0">
                <a:solidFill>
                  <a:srgbClr val="FF0000"/>
                </a:solidFill>
                <a:latin typeface="Verdana" panose="020B0604030504040204" pitchFamily="34" charset="0"/>
                <a:ea typeface="Verdana" panose="020B0604030504040204" pitchFamily="34" charset="0"/>
                <a:cs typeface="Verdana" panose="020B0604030504040204" pitchFamily="34" charset="0"/>
              </a:rPr>
              <a:t>add </a:t>
            </a:r>
            <a:r>
              <a:rPr lang="en-US" sz="1600" b="1" dirty="0" err="1">
                <a:solidFill>
                  <a:srgbClr val="FF0000"/>
                </a:solidFill>
                <a:latin typeface="Verdana" panose="020B0604030504040204" pitchFamily="34" charset="0"/>
                <a:ea typeface="Verdana" panose="020B0604030504040204" pitchFamily="34" charset="0"/>
                <a:cs typeface="Verdana" panose="020B0604030504040204" pitchFamily="34" charset="0"/>
              </a:rPr>
              <a:t>es</a:t>
            </a: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a:t>
            </a:r>
            <a:b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
            </a:r>
            <a:b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br>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box – boxes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watch – watches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moss – mosses</a:t>
            </a:r>
          </a:p>
          <a:p>
            <a:r>
              <a:rPr lang="en-US" sz="1600" dirty="0">
                <a:solidFill>
                  <a:prstClr val="black"/>
                </a:solidFill>
                <a:latin typeface="Verdana" panose="020B0604030504040204" pitchFamily="34" charset="0"/>
                <a:ea typeface="Verdana" panose="020B0604030504040204" pitchFamily="34" charset="0"/>
                <a:cs typeface="Verdana" panose="020B0604030504040204" pitchFamily="34" charset="0"/>
              </a:rPr>
              <a:t>bus – buses</a:t>
            </a:r>
          </a:p>
        </p:txBody>
      </p:sp>
    </p:spTree>
    <p:extLst>
      <p:ext uri="{BB962C8B-B14F-4D97-AF65-F5344CB8AC3E}">
        <p14:creationId xmlns:p14="http://schemas.microsoft.com/office/powerpoint/2010/main" val="2245216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95536" y="4077072"/>
            <a:ext cx="8183880" cy="1051560"/>
          </a:xfrm>
        </p:spPr>
        <p:txBody>
          <a:bodyPr>
            <a:normAutofit fontScale="90000"/>
          </a:bodyPr>
          <a:lstStyle/>
          <a:p>
            <a:r>
              <a:rPr lang="fr-CA" dirty="0" smtClean="0">
                <a:solidFill>
                  <a:srgbClr val="002060"/>
                </a:solidFill>
              </a:rPr>
              <a:t>COMMON ERRORS </a:t>
            </a:r>
            <a:br>
              <a:rPr lang="fr-CA" dirty="0" smtClean="0">
                <a:solidFill>
                  <a:srgbClr val="002060"/>
                </a:solidFill>
              </a:rPr>
            </a:br>
            <a:r>
              <a:rPr lang="fr-CA" dirty="0" smtClean="0">
                <a:solidFill>
                  <a:srgbClr val="002060"/>
                </a:solidFill>
              </a:rPr>
              <a:t>FOUND</a:t>
            </a:r>
            <a:br>
              <a:rPr lang="fr-CA" dirty="0" smtClean="0">
                <a:solidFill>
                  <a:srgbClr val="002060"/>
                </a:solidFill>
              </a:rPr>
            </a:br>
            <a:r>
              <a:rPr lang="fr-CA" dirty="0" smtClean="0">
                <a:solidFill>
                  <a:srgbClr val="002060"/>
                </a:solidFill>
              </a:rPr>
              <a:t/>
            </a:r>
            <a:br>
              <a:rPr lang="fr-CA" dirty="0" smtClean="0">
                <a:solidFill>
                  <a:srgbClr val="002060"/>
                </a:solidFill>
              </a:rPr>
            </a:br>
            <a:r>
              <a:rPr lang="fr-CA" dirty="0" smtClean="0">
                <a:solidFill>
                  <a:srgbClr val="002060"/>
                </a:solidFill>
              </a:rPr>
              <a:t/>
            </a:r>
            <a:br>
              <a:rPr lang="fr-CA" dirty="0" smtClean="0">
                <a:solidFill>
                  <a:srgbClr val="002060"/>
                </a:solidFill>
              </a:rPr>
            </a:br>
            <a:r>
              <a:rPr lang="fr-CA" dirty="0" smtClean="0">
                <a:solidFill>
                  <a:srgbClr val="002060"/>
                </a:solidFill>
              </a:rPr>
              <a:t>1) SPELLING ERRORS</a:t>
            </a:r>
            <a:br>
              <a:rPr lang="fr-CA" dirty="0" smtClean="0">
                <a:solidFill>
                  <a:srgbClr val="002060"/>
                </a:solidFill>
              </a:rPr>
            </a:br>
            <a:r>
              <a:rPr lang="fr-CA" dirty="0" smtClean="0">
                <a:solidFill>
                  <a:srgbClr val="002060"/>
                </a:solidFill>
              </a:rPr>
              <a:t>2) VERB TENSE CHOICE</a:t>
            </a:r>
            <a:br>
              <a:rPr lang="fr-CA" dirty="0" smtClean="0">
                <a:solidFill>
                  <a:srgbClr val="002060"/>
                </a:solidFill>
              </a:rPr>
            </a:br>
            <a:r>
              <a:rPr lang="fr-CA" dirty="0" smtClean="0">
                <a:solidFill>
                  <a:srgbClr val="002060"/>
                </a:solidFill>
              </a:rPr>
              <a:t>3) HOMOPHONE ERROR</a:t>
            </a:r>
            <a:endParaRPr lang="fr-CA" dirty="0">
              <a:solidFill>
                <a:srgbClr val="00206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764704"/>
            <a:ext cx="2857500" cy="2628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21136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4653136"/>
            <a:ext cx="8183880" cy="1051560"/>
          </a:xfrm>
        </p:spPr>
        <p:txBody>
          <a:bodyPr>
            <a:normAutofit fontScale="90000"/>
          </a:bodyPr>
          <a:lstStyle/>
          <a:p>
            <a:r>
              <a:rPr lang="fr-CA" dirty="0" smtClean="0">
                <a:solidFill>
                  <a:srgbClr val="C00000"/>
                </a:solidFill>
              </a:rPr>
              <a:t>ESSAY STRUCTURE</a:t>
            </a:r>
            <a:r>
              <a:rPr lang="fr-CA" dirty="0" smtClean="0"/>
              <a:t/>
            </a:r>
            <a:br>
              <a:rPr lang="fr-CA" dirty="0" smtClean="0"/>
            </a:br>
            <a:r>
              <a:rPr lang="fr-CA" dirty="0" smtClean="0"/>
              <a:t/>
            </a:r>
            <a:br>
              <a:rPr lang="fr-CA" dirty="0" smtClean="0"/>
            </a:br>
            <a:r>
              <a:rPr lang="fr-CA" sz="2200" dirty="0" smtClean="0">
                <a:solidFill>
                  <a:srgbClr val="002060"/>
                </a:solidFill>
              </a:rPr>
              <a:t>INTRO</a:t>
            </a:r>
            <a:r>
              <a:rPr lang="fr-CA" sz="2200" dirty="0" smtClean="0"/>
              <a:t/>
            </a:r>
            <a:br>
              <a:rPr lang="fr-CA" sz="2200" dirty="0" smtClean="0"/>
            </a:br>
            <a:r>
              <a:rPr lang="fr-CA" sz="2200" dirty="0" smtClean="0">
                <a:solidFill>
                  <a:schemeClr val="tx1"/>
                </a:solidFill>
              </a:rPr>
              <a:t>1) HOOK (DID YOU KNOW…IMAGINE)</a:t>
            </a:r>
            <a:br>
              <a:rPr lang="fr-CA" sz="2200" dirty="0" smtClean="0">
                <a:solidFill>
                  <a:schemeClr val="tx1"/>
                </a:solidFill>
              </a:rPr>
            </a:br>
            <a:r>
              <a:rPr lang="fr-CA" sz="2200" dirty="0" smtClean="0">
                <a:solidFill>
                  <a:schemeClr val="tx1"/>
                </a:solidFill>
              </a:rPr>
              <a:t>2) DEFINITION OF TOPIC</a:t>
            </a:r>
            <a:br>
              <a:rPr lang="fr-CA" sz="2200" dirty="0" smtClean="0">
                <a:solidFill>
                  <a:schemeClr val="tx1"/>
                </a:solidFill>
              </a:rPr>
            </a:br>
            <a:r>
              <a:rPr lang="fr-CA" sz="2200" dirty="0" smtClean="0">
                <a:solidFill>
                  <a:schemeClr val="tx1"/>
                </a:solidFill>
              </a:rPr>
              <a:t>3) THESIS (POSITION AND ARGUMENTS)</a:t>
            </a:r>
            <a:r>
              <a:rPr lang="fr-CA" sz="2200" dirty="0" smtClean="0"/>
              <a:t/>
            </a:r>
            <a:br>
              <a:rPr lang="fr-CA" sz="2200" dirty="0" smtClean="0"/>
            </a:br>
            <a:r>
              <a:rPr lang="fr-CA" sz="2200" dirty="0"/>
              <a:t/>
            </a:r>
            <a:br>
              <a:rPr lang="fr-CA" sz="2200" dirty="0"/>
            </a:br>
            <a:r>
              <a:rPr lang="fr-CA" sz="2200" dirty="0" smtClean="0">
                <a:solidFill>
                  <a:srgbClr val="002060"/>
                </a:solidFill>
              </a:rPr>
              <a:t>BODY</a:t>
            </a:r>
            <a:r>
              <a:rPr lang="fr-CA" sz="2200" dirty="0" smtClean="0"/>
              <a:t/>
            </a:r>
            <a:br>
              <a:rPr lang="fr-CA" sz="2200" dirty="0" smtClean="0"/>
            </a:br>
            <a:r>
              <a:rPr lang="fr-CA" sz="2200" dirty="0" smtClean="0">
                <a:solidFill>
                  <a:schemeClr val="tx1"/>
                </a:solidFill>
              </a:rPr>
              <a:t>1) TOPIC SENTENCE (FIRSTLY…)</a:t>
            </a:r>
            <a:br>
              <a:rPr lang="fr-CA" sz="2200" dirty="0" smtClean="0">
                <a:solidFill>
                  <a:schemeClr val="tx1"/>
                </a:solidFill>
              </a:rPr>
            </a:br>
            <a:r>
              <a:rPr lang="fr-CA" sz="2200" dirty="0" smtClean="0">
                <a:solidFill>
                  <a:schemeClr val="tx1"/>
                </a:solidFill>
              </a:rPr>
              <a:t>2) EXPLANATIONS (EXPLAIN TWO ARGUMENTS)</a:t>
            </a:r>
            <a:br>
              <a:rPr lang="fr-CA" sz="2200" dirty="0" smtClean="0">
                <a:solidFill>
                  <a:schemeClr val="tx1"/>
                </a:solidFill>
              </a:rPr>
            </a:br>
            <a:r>
              <a:rPr lang="fr-CA" sz="2200" dirty="0" smtClean="0">
                <a:solidFill>
                  <a:schemeClr val="tx1"/>
                </a:solidFill>
              </a:rPr>
              <a:t>3) CLOSING SENTENCE</a:t>
            </a:r>
            <a:r>
              <a:rPr lang="fr-CA" sz="2200" dirty="0" smtClean="0"/>
              <a:t/>
            </a:r>
            <a:br>
              <a:rPr lang="fr-CA" sz="2200" dirty="0" smtClean="0"/>
            </a:br>
            <a:r>
              <a:rPr lang="fr-CA" sz="2200" dirty="0"/>
              <a:t/>
            </a:r>
            <a:br>
              <a:rPr lang="fr-CA" sz="2200" dirty="0"/>
            </a:br>
            <a:r>
              <a:rPr lang="fr-CA" sz="2200" dirty="0" smtClean="0">
                <a:solidFill>
                  <a:srgbClr val="002060"/>
                </a:solidFill>
              </a:rPr>
              <a:t>CONCLUSION</a:t>
            </a:r>
            <a:r>
              <a:rPr lang="fr-CA" sz="2200" dirty="0" smtClean="0"/>
              <a:t/>
            </a:r>
            <a:br>
              <a:rPr lang="fr-CA" sz="2200" dirty="0" smtClean="0"/>
            </a:br>
            <a:r>
              <a:rPr lang="fr-CA" sz="2200" dirty="0" smtClean="0">
                <a:solidFill>
                  <a:schemeClr val="tx1"/>
                </a:solidFill>
              </a:rPr>
              <a:t>1) RESTATE THESIS STATEMENT</a:t>
            </a:r>
            <a:br>
              <a:rPr lang="fr-CA" sz="2200" dirty="0" smtClean="0">
                <a:solidFill>
                  <a:schemeClr val="tx1"/>
                </a:solidFill>
              </a:rPr>
            </a:br>
            <a:r>
              <a:rPr lang="fr-CA" sz="2200" dirty="0" smtClean="0">
                <a:solidFill>
                  <a:schemeClr val="tx1"/>
                </a:solidFill>
              </a:rPr>
              <a:t>2) OUVERTURE (ASK A NEW QUESTION)</a:t>
            </a:r>
            <a:endParaRPr lang="fr-CA" dirty="0">
              <a:solidFill>
                <a:schemeClr val="tx1"/>
              </a:solidFill>
            </a:endParaRPr>
          </a:p>
        </p:txBody>
      </p:sp>
    </p:spTree>
    <p:extLst>
      <p:ext uri="{BB962C8B-B14F-4D97-AF65-F5344CB8AC3E}">
        <p14:creationId xmlns:p14="http://schemas.microsoft.com/office/powerpoint/2010/main" val="3655108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814</TotalTime>
  <Words>399</Words>
  <Application>Microsoft Office PowerPoint</Application>
  <PresentationFormat>Affichage à l'écran (4:3)</PresentationFormat>
  <Paragraphs>144</Paragraphs>
  <Slides>20</Slides>
  <Notes>0</Notes>
  <HiddenSlides>0</HiddenSlides>
  <MMClips>0</MMClips>
  <ScaleCrop>false</ScaleCrop>
  <HeadingPairs>
    <vt:vector size="4" baseType="variant">
      <vt:variant>
        <vt:lpstr>Thème</vt:lpstr>
      </vt:variant>
      <vt:variant>
        <vt:i4>2</vt:i4>
      </vt:variant>
      <vt:variant>
        <vt:lpstr>Titres des diapositives</vt:lpstr>
      </vt:variant>
      <vt:variant>
        <vt:i4>20</vt:i4>
      </vt:variant>
    </vt:vector>
  </HeadingPairs>
  <TitlesOfParts>
    <vt:vector size="22" baseType="lpstr">
      <vt:lpstr>Aspect</vt:lpstr>
      <vt:lpstr>Capitaux</vt:lpstr>
      <vt:lpstr>COUNT VS NON-COUNT  AND COMMON ERRORS</vt:lpstr>
      <vt:lpstr>Counts ? Non-Counts ?</vt:lpstr>
      <vt:lpstr>CAN YOU COUNT ?</vt:lpstr>
      <vt:lpstr>BASIC EXAMPLES  OF COUNT NOUNS</vt:lpstr>
      <vt:lpstr>COUNT OR NON-COUNT ?</vt:lpstr>
      <vt:lpstr>Présentation PowerPoint</vt:lpstr>
      <vt:lpstr>SINGULAR VS PLURAL</vt:lpstr>
      <vt:lpstr>COMMON ERRORS  FOUND   1) SPELLING ERRORS 2) VERB TENSE CHOICE 3) HOMOPHONE ERROR</vt:lpstr>
      <vt:lpstr>ESSAY STRUCTURE  INTRO 1) HOOK (DID YOU KNOW…IMAGINE) 2) DEFINITION OF TOPIC 3) THESIS (POSITION AND ARGUMENTS)  BODY 1) TOPIC SENTENCE (FIRSTLY…) 2) EXPLANATIONS (EXPLAIN TWO ARGUMENTS) 3) CLOSING SENTENCE  CONCLUSION 1) RESTATE THESIS STATEMENT 2) OUVERTURE (ASK A NEW QUESTION)</vt:lpstr>
      <vt:lpstr>1) SPELLING ERRORS</vt:lpstr>
      <vt:lpstr>Présentation PowerPoint</vt:lpstr>
      <vt:lpstr>CONFUSION AND PRONUNCIATION ERRORS</vt:lpstr>
      <vt:lpstr>CONTINUED</vt:lpstr>
      <vt:lpstr>Présentation PowerPoint</vt:lpstr>
      <vt:lpstr>Présentation PowerPoint</vt:lpstr>
      <vt:lpstr>CONTINUED (POSSESIF HIS/HER) </vt:lpstr>
      <vt:lpstr>2) VERB TENSE</vt:lpstr>
      <vt:lpstr>24 COMMONLY USED VERBS IN ESSAYS</vt:lpstr>
      <vt:lpstr>3) HOMOPHONES</vt:lpstr>
      <vt:lpstr>HOW MANY MISTAKES CAN YOU FIND? CORRECT THIS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 VS NON-COUNT</dc:title>
  <dc:creator>Ranalli David</dc:creator>
  <cp:lastModifiedBy>Ranalli David</cp:lastModifiedBy>
  <cp:revision>31</cp:revision>
  <dcterms:created xsi:type="dcterms:W3CDTF">2013-08-27T15:30:25Z</dcterms:created>
  <dcterms:modified xsi:type="dcterms:W3CDTF">2015-05-14T01:19:30Z</dcterms:modified>
</cp:coreProperties>
</file>