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9" r:id="rId4"/>
    <p:sldId id="270" r:id="rId5"/>
    <p:sldId id="271" r:id="rId6"/>
    <p:sldId id="258" r:id="rId7"/>
    <p:sldId id="263" r:id="rId8"/>
    <p:sldId id="260" r:id="rId9"/>
    <p:sldId id="266" r:id="rId10"/>
    <p:sldId id="257" r:id="rId11"/>
    <p:sldId id="262" r:id="rId12"/>
    <p:sldId id="259" r:id="rId13"/>
    <p:sldId id="267" r:id="rId14"/>
    <p:sldId id="264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4" autoAdjust="0"/>
    <p:restoredTop sz="94660"/>
  </p:normalViewPr>
  <p:slideViewPr>
    <p:cSldViewPr>
      <p:cViewPr varScale="1">
        <p:scale>
          <a:sx n="45" d="100"/>
          <a:sy n="45" d="100"/>
        </p:scale>
        <p:origin x="-106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/>
</file>

<file path=ppt/activeX/activeX10.xml><?xml version="1.0" encoding="utf-8"?>
<ax:ocx xmlns:ax="http://schemas.microsoft.com/office/2006/activeX" xmlns:r="http://schemas.openxmlformats.org/officeDocument/2006/relationships" ax:classid="{5512D11A-5CC6-11CF-8D67-00AA00BDCE1D}"/>
</file>

<file path=ppt/activeX/activeX2.xml><?xml version="1.0" encoding="utf-8"?>
<ax:ocx xmlns:ax="http://schemas.microsoft.com/office/2006/activeX" xmlns:r="http://schemas.openxmlformats.org/officeDocument/2006/relationships" ax:classid="{5512D11A-5CC6-11CF-8D67-00AA00BDCE1D}"/>
</file>

<file path=ppt/activeX/activeX3.xml><?xml version="1.0" encoding="utf-8"?>
<ax:ocx xmlns:ax="http://schemas.microsoft.com/office/2006/activeX" xmlns:r="http://schemas.openxmlformats.org/officeDocument/2006/relationships" ax:classid="{5512D11A-5CC6-11CF-8D67-00AA00BDCE1D}"/>
</file>

<file path=ppt/activeX/activeX4.xml><?xml version="1.0" encoding="utf-8"?>
<ax:ocx xmlns:ax="http://schemas.microsoft.com/office/2006/activeX" xmlns:r="http://schemas.openxmlformats.org/officeDocument/2006/relationships" ax:classid="{5512D11A-5CC6-11CF-8D67-00AA00BDCE1D}"/>
</file>

<file path=ppt/activeX/activeX5.xml><?xml version="1.0" encoding="utf-8"?>
<ax:ocx xmlns:ax="http://schemas.microsoft.com/office/2006/activeX" xmlns:r="http://schemas.openxmlformats.org/officeDocument/2006/relationships" ax:classid="{5512D11A-5CC6-11CF-8D67-00AA00BDCE1D}"/>
</file>

<file path=ppt/activeX/activeX6.xml><?xml version="1.0" encoding="utf-8"?>
<ax:ocx xmlns:ax="http://schemas.microsoft.com/office/2006/activeX" xmlns:r="http://schemas.openxmlformats.org/officeDocument/2006/relationships" ax:classid="{5512D11A-5CC6-11CF-8D67-00AA00BDCE1D}"/>
</file>

<file path=ppt/activeX/activeX7.xml><?xml version="1.0" encoding="utf-8"?>
<ax:ocx xmlns:ax="http://schemas.microsoft.com/office/2006/activeX" xmlns:r="http://schemas.openxmlformats.org/officeDocument/2006/relationships" ax:classid="{5512D11A-5CC6-11CF-8D67-00AA00BDCE1D}"/>
</file>

<file path=ppt/activeX/activeX8.xml><?xml version="1.0" encoding="utf-8"?>
<ax:ocx xmlns:ax="http://schemas.microsoft.com/office/2006/activeX" xmlns:r="http://schemas.openxmlformats.org/officeDocument/2006/relationships" ax:classid="{5512D11A-5CC6-11CF-8D67-00AA00BDCE1D}"/>
</file>

<file path=ppt/activeX/activeX9.xml><?xml version="1.0" encoding="utf-8"?>
<ax:ocx xmlns:ax="http://schemas.microsoft.com/office/2006/activeX" xmlns:r="http://schemas.openxmlformats.org/officeDocument/2006/relationships" ax:classid="{5512D11A-5CC6-11CF-8D67-00AA00BDCE1D}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548D-B6AB-423D-B6D3-5A81C7EB957A}" type="datetimeFigureOut">
              <a:rPr lang="fr-CA" smtClean="0"/>
              <a:t>2015-01-20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C6151CF-7377-465B-A13C-CAE4EA7BB1BE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548D-B6AB-423D-B6D3-5A81C7EB957A}" type="datetimeFigureOut">
              <a:rPr lang="fr-CA" smtClean="0"/>
              <a:t>2015-01-20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51CF-7377-465B-A13C-CAE4EA7BB1B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548D-B6AB-423D-B6D3-5A81C7EB957A}" type="datetimeFigureOut">
              <a:rPr lang="fr-CA" smtClean="0"/>
              <a:t>2015-01-20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51CF-7377-465B-A13C-CAE4EA7BB1B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548D-B6AB-423D-B6D3-5A81C7EB957A}" type="datetimeFigureOut">
              <a:rPr lang="fr-CA" smtClean="0"/>
              <a:t>2015-01-20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51CF-7377-465B-A13C-CAE4EA7BB1B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548D-B6AB-423D-B6D3-5A81C7EB957A}" type="datetimeFigureOut">
              <a:rPr lang="fr-CA" smtClean="0"/>
              <a:t>2015-01-20</a:t>
            </a:fld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51CF-7377-465B-A13C-CAE4EA7BB1BE}" type="slidenum">
              <a:rPr lang="fr-CA" smtClean="0"/>
              <a:t>‹N°›</a:t>
            </a:fld>
            <a:endParaRPr lang="fr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548D-B6AB-423D-B6D3-5A81C7EB957A}" type="datetimeFigureOut">
              <a:rPr lang="fr-CA" smtClean="0"/>
              <a:t>2015-01-20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51CF-7377-465B-A13C-CAE4EA7BB1B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548D-B6AB-423D-B6D3-5A81C7EB957A}" type="datetimeFigureOut">
              <a:rPr lang="fr-CA" smtClean="0"/>
              <a:t>2015-01-20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51CF-7377-465B-A13C-CAE4EA7BB1B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548D-B6AB-423D-B6D3-5A81C7EB957A}" type="datetimeFigureOut">
              <a:rPr lang="fr-CA" smtClean="0"/>
              <a:t>2015-01-20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51CF-7377-465B-A13C-CAE4EA7BB1B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548D-B6AB-423D-B6D3-5A81C7EB957A}" type="datetimeFigureOut">
              <a:rPr lang="fr-CA" smtClean="0"/>
              <a:t>2015-01-20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51CF-7377-465B-A13C-CAE4EA7BB1B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548D-B6AB-423D-B6D3-5A81C7EB957A}" type="datetimeFigureOut">
              <a:rPr lang="fr-CA" smtClean="0"/>
              <a:t>2015-01-20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51CF-7377-465B-A13C-CAE4EA7BB1BE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548D-B6AB-423D-B6D3-5A81C7EB957A}" type="datetimeFigureOut">
              <a:rPr lang="fr-CA" smtClean="0"/>
              <a:t>2015-01-20</a:t>
            </a:fld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51CF-7377-465B-A13C-CAE4EA7BB1BE}" type="slidenum">
              <a:rPr lang="fr-CA" smtClean="0"/>
              <a:t>‹N°›</a:t>
            </a:fld>
            <a:endParaRPr lang="fr-C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DFE548D-B6AB-423D-B6D3-5A81C7EB957A}" type="datetimeFigureOut">
              <a:rPr lang="fr-CA" smtClean="0"/>
              <a:t>2015-01-20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C6151CF-7377-465B-A13C-CAE4EA7BB1BE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image" Target="../media/image5.wmf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12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5" Type="http://schemas.openxmlformats.org/officeDocument/2006/relationships/control" Target="../activeX/activeX4.xml"/><Relationship Id="rId10" Type="http://schemas.openxmlformats.org/officeDocument/2006/relationships/control" Target="../activeX/activeX9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b="1" dirty="0" smtClean="0"/>
              <a:t>PAST AND PRESENT</a:t>
            </a:r>
            <a:endParaRPr lang="fr-CA" b="1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3356992"/>
            <a:ext cx="6629400" cy="873218"/>
          </a:xfrm>
        </p:spPr>
        <p:txBody>
          <a:bodyPr/>
          <a:lstStyle/>
          <a:p>
            <a:r>
              <a:rPr lang="fr-CA" dirty="0" smtClean="0"/>
              <a:t>PROGRESSIVE TENSE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2267744" y="1122437"/>
            <a:ext cx="53285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 smtClean="0"/>
              <a:t>XP:  </a:t>
            </a:r>
            <a:r>
              <a:rPr lang="fr-CA" sz="2800" b="1" dirty="0"/>
              <a:t>P. 80 + 81 + 82</a:t>
            </a:r>
          </a:p>
          <a:p>
            <a:r>
              <a:rPr lang="fr-CA" sz="2800" b="1" dirty="0" smtClean="0"/>
              <a:t>       P.109 + 110  + 111</a:t>
            </a:r>
            <a:br>
              <a:rPr lang="fr-CA" sz="2800" b="1" dirty="0" smtClean="0"/>
            </a:br>
            <a:r>
              <a:rPr lang="fr-CA" sz="2800" b="1" dirty="0" smtClean="0"/>
              <a:t>       </a:t>
            </a:r>
            <a:endParaRPr lang="fr-CA" sz="2800" b="1" dirty="0"/>
          </a:p>
        </p:txBody>
      </p:sp>
    </p:spTree>
    <p:extLst>
      <p:ext uri="{BB962C8B-B14F-4D97-AF65-F5344CB8AC3E}">
        <p14:creationId xmlns:p14="http://schemas.microsoft.com/office/powerpoint/2010/main" val="60623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tx1"/>
                </a:solidFill>
              </a:rPr>
              <a:t>PRESENT PROGRESSIVE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3157" y="1628800"/>
            <a:ext cx="828092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  <a:latin typeface="Perpetua"/>
            </a:endParaRPr>
          </a:p>
          <a:p>
            <a:r>
              <a:rPr lang="en-US" sz="2200" b="1" dirty="0">
                <a:solidFill>
                  <a:srgbClr val="FF0000"/>
                </a:solidFill>
                <a:latin typeface="Perpetua"/>
              </a:rPr>
              <a:t>PRESENT PROGRESSIVE</a:t>
            </a:r>
            <a:br>
              <a:rPr lang="en-US" sz="2200" b="1" dirty="0">
                <a:solidFill>
                  <a:srgbClr val="FF0000"/>
                </a:solidFill>
                <a:latin typeface="Perpetua"/>
              </a:rPr>
            </a:br>
            <a:r>
              <a:rPr lang="en-US" sz="2200" dirty="0">
                <a:solidFill>
                  <a:prstClr val="black"/>
                </a:solidFill>
                <a:latin typeface="Perpetua"/>
              </a:rPr>
              <a:t/>
            </a:r>
            <a:br>
              <a:rPr lang="en-US" sz="2200" dirty="0">
                <a:solidFill>
                  <a:prstClr val="black"/>
                </a:solidFill>
                <a:latin typeface="Perpetua"/>
              </a:rPr>
            </a:br>
            <a:r>
              <a:rPr lang="en-US" sz="2200" i="1" dirty="0">
                <a:solidFill>
                  <a:prstClr val="black"/>
                </a:solidFill>
                <a:latin typeface="Perpetua"/>
              </a:rPr>
              <a:t>Verb tense to describe a moment that is in the midst of happening. </a:t>
            </a:r>
            <a:br>
              <a:rPr lang="en-US" sz="2200" i="1" dirty="0">
                <a:solidFill>
                  <a:prstClr val="black"/>
                </a:solidFill>
                <a:latin typeface="Perpetua"/>
              </a:rPr>
            </a:br>
            <a:r>
              <a:rPr lang="en-US" sz="2200" i="1" dirty="0">
                <a:solidFill>
                  <a:prstClr val="black"/>
                </a:solidFill>
                <a:latin typeface="Perpetua"/>
              </a:rPr>
              <a:t>It is taking place now as you are talking/writing.</a:t>
            </a:r>
          </a:p>
          <a:p>
            <a:endParaRPr lang="en-US" sz="2200" b="1" dirty="0">
              <a:solidFill>
                <a:srgbClr val="FF0000"/>
              </a:solidFill>
              <a:latin typeface="Perpetua"/>
            </a:endParaRPr>
          </a:p>
          <a:p>
            <a:r>
              <a:rPr lang="en-US" sz="2200" b="1" dirty="0">
                <a:solidFill>
                  <a:prstClr val="black"/>
                </a:solidFill>
                <a:latin typeface="Perpetua"/>
              </a:rPr>
              <a:t>Key words: </a:t>
            </a:r>
            <a:r>
              <a:rPr lang="en-US" sz="2200" dirty="0">
                <a:solidFill>
                  <a:prstClr val="black"/>
                </a:solidFill>
                <a:latin typeface="Perpetua"/>
              </a:rPr>
              <a:t>look, listen, now, at the moment, still, at </a:t>
            </a:r>
            <a:r>
              <a:rPr lang="en-US" sz="2200" dirty="0" smtClean="0">
                <a:solidFill>
                  <a:prstClr val="black"/>
                </a:solidFill>
                <a:latin typeface="Perpetua"/>
              </a:rPr>
              <a:t>present, soon</a:t>
            </a:r>
            <a:endParaRPr lang="en-US" sz="2200" dirty="0">
              <a:solidFill>
                <a:prstClr val="black"/>
              </a:solidFill>
              <a:latin typeface="Perpetua"/>
            </a:endParaRPr>
          </a:p>
          <a:p>
            <a:endParaRPr lang="en-US" sz="2200" dirty="0">
              <a:solidFill>
                <a:prstClr val="black"/>
              </a:solidFill>
              <a:latin typeface="Perpetua"/>
            </a:endParaRPr>
          </a:p>
          <a:p>
            <a:r>
              <a:rPr lang="en-US" sz="2200" b="1" dirty="0">
                <a:solidFill>
                  <a:prstClr val="black"/>
                </a:solidFill>
                <a:latin typeface="Perpetua"/>
              </a:rPr>
              <a:t>Examples:</a:t>
            </a:r>
          </a:p>
          <a:p>
            <a:r>
              <a:rPr lang="en-US" sz="2200" dirty="0">
                <a:solidFill>
                  <a:prstClr val="black"/>
                </a:solidFill>
                <a:latin typeface="Perpetua"/>
              </a:rPr>
              <a:t>I am walking / She is walking</a:t>
            </a:r>
            <a:br>
              <a:rPr lang="en-US" sz="2200" dirty="0">
                <a:solidFill>
                  <a:prstClr val="black"/>
                </a:solidFill>
                <a:latin typeface="Perpetua"/>
              </a:rPr>
            </a:br>
            <a:r>
              <a:rPr lang="en-US" sz="2200" dirty="0">
                <a:solidFill>
                  <a:prstClr val="black"/>
                </a:solidFill>
                <a:latin typeface="Perpetua"/>
              </a:rPr>
              <a:t>I am crying / He is crying</a:t>
            </a:r>
          </a:p>
          <a:p>
            <a:endParaRPr lang="en-US" sz="2200" b="1" dirty="0">
              <a:solidFill>
                <a:prstClr val="black"/>
              </a:solidFill>
              <a:latin typeface="Perpetua"/>
            </a:endParaRPr>
          </a:p>
          <a:p>
            <a:r>
              <a:rPr lang="en-US" sz="2200" b="1" dirty="0">
                <a:solidFill>
                  <a:prstClr val="black"/>
                </a:solidFill>
                <a:latin typeface="Perpetua"/>
              </a:rPr>
              <a:t>RULE: PRONOUN + TO BE (PRESENT) + VERB(ING)</a:t>
            </a:r>
          </a:p>
        </p:txBody>
      </p:sp>
    </p:spTree>
    <p:extLst>
      <p:ext uri="{BB962C8B-B14F-4D97-AF65-F5344CB8AC3E}">
        <p14:creationId xmlns:p14="http://schemas.microsoft.com/office/powerpoint/2010/main" val="150748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RULES</a:t>
            </a:r>
            <a:endParaRPr lang="fr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7280722" cy="4320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13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PRACTICE </a:t>
            </a:r>
            <a:r>
              <a:rPr lang="fr-CA" dirty="0" err="1" smtClean="0"/>
              <a:t>Present</a:t>
            </a:r>
            <a:r>
              <a:rPr lang="fr-CA" dirty="0" smtClean="0"/>
              <a:t> </a:t>
            </a:r>
            <a:r>
              <a:rPr lang="fr-CA" dirty="0" err="1" smtClean="0"/>
              <a:t>prog</a:t>
            </a:r>
            <a:r>
              <a:rPr lang="fr-CA" dirty="0" smtClean="0"/>
              <a:t>.</a:t>
            </a:r>
            <a:endParaRPr lang="fr-CA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234919"/>
              </p:ext>
            </p:extLst>
          </p:nvPr>
        </p:nvGraphicFramePr>
        <p:xfrm>
          <a:off x="323528" y="1988839"/>
          <a:ext cx="8568952" cy="4464496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415302"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Verdana"/>
                        </a:rPr>
                        <a:t>1)</a:t>
                      </a:r>
                      <a:r>
                        <a:rPr lang="en-US" dirty="0">
                          <a:effectLst/>
                          <a:latin typeface="Verdana"/>
                        </a:rPr>
                        <a:t> 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__________________ </a:t>
                      </a:r>
                      <a:r>
                        <a:rPr lang="en-US" dirty="0">
                          <a:effectLst/>
                          <a:latin typeface="Verdana"/>
                        </a:rPr>
                        <a:t> in the 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lake.</a:t>
                      </a:r>
                      <a:r>
                        <a:rPr lang="en-US" dirty="0">
                          <a:effectLst/>
                          <a:latin typeface="Verdana"/>
                        </a:rPr>
                        <a:t> </a:t>
                      </a:r>
                      <a:r>
                        <a:rPr lang="en-US" b="1" i="1" dirty="0">
                          <a:effectLst/>
                          <a:latin typeface="Verdana"/>
                        </a:rPr>
                        <a:t>(Lisa/to swim)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415302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/>
                        </a:rPr>
                        <a:t>2)  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_________________</a:t>
                      </a:r>
                      <a:r>
                        <a:rPr lang="en-US" baseline="0" dirty="0" smtClean="0">
                          <a:effectLst/>
                          <a:latin typeface="Verdana"/>
                        </a:rPr>
                        <a:t> 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your brother.</a:t>
                      </a:r>
                      <a:r>
                        <a:rPr lang="en-US" dirty="0">
                          <a:effectLst/>
                          <a:latin typeface="Verdana"/>
                        </a:rPr>
                        <a:t> </a:t>
                      </a:r>
                      <a:r>
                        <a:rPr lang="en-US" b="1" i="1" dirty="0">
                          <a:effectLst/>
                          <a:latin typeface="Verdana"/>
                        </a:rPr>
                        <a:t>(you/to help)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415302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/>
                        </a:rPr>
                        <a:t>3)  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_________________</a:t>
                      </a:r>
                      <a:r>
                        <a:rPr lang="en-US" baseline="0" dirty="0" smtClean="0">
                          <a:effectLst/>
                          <a:latin typeface="Verdana"/>
                        </a:rPr>
                        <a:t> 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a museum.</a:t>
                      </a:r>
                      <a:r>
                        <a:rPr lang="en-US" dirty="0">
                          <a:effectLst/>
                          <a:latin typeface="Verdana"/>
                        </a:rPr>
                        <a:t> </a:t>
                      </a:r>
                      <a:r>
                        <a:rPr lang="en-US" b="1" i="1" dirty="0">
                          <a:effectLst/>
                          <a:latin typeface="Verdana"/>
                        </a:rPr>
                        <a:t>(he/to visit)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415302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/>
                        </a:rPr>
                        <a:t>4)  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_________________ her T-shirt.</a:t>
                      </a:r>
                      <a:r>
                        <a:rPr lang="en-US" dirty="0">
                          <a:effectLst/>
                          <a:latin typeface="Verdana"/>
                        </a:rPr>
                        <a:t> </a:t>
                      </a:r>
                      <a:r>
                        <a:rPr lang="en-US" b="1" i="1" dirty="0">
                          <a:effectLst/>
                          <a:latin typeface="Verdana"/>
                        </a:rPr>
                        <a:t>(Doris/to wash)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415302">
                <a:tc>
                  <a:txBody>
                    <a:bodyPr/>
                    <a:lstStyle/>
                    <a:p>
                      <a:r>
                        <a:rPr lang="fr-CA" dirty="0">
                          <a:effectLst/>
                          <a:latin typeface="Verdana"/>
                        </a:rPr>
                        <a:t>5)  </a:t>
                      </a:r>
                      <a:r>
                        <a:rPr lang="fr-CA" dirty="0" smtClean="0">
                          <a:effectLst/>
                          <a:latin typeface="Verdana"/>
                        </a:rPr>
                        <a:t>__________________ home</a:t>
                      </a:r>
                      <a:r>
                        <a:rPr lang="fr-CA" dirty="0">
                          <a:effectLst/>
                          <a:latin typeface="Verdana"/>
                        </a:rPr>
                        <a:t>. </a:t>
                      </a:r>
                      <a:r>
                        <a:rPr lang="fr-CA" b="1" i="1" dirty="0">
                          <a:effectLst/>
                          <a:latin typeface="Verdana"/>
                        </a:rPr>
                        <a:t>(</a:t>
                      </a:r>
                      <a:r>
                        <a:rPr lang="fr-CA" b="1" i="1" dirty="0" err="1">
                          <a:effectLst/>
                          <a:latin typeface="Verdana"/>
                        </a:rPr>
                        <a:t>they</a:t>
                      </a:r>
                      <a:r>
                        <a:rPr lang="fr-CA" b="1" i="1" dirty="0">
                          <a:effectLst/>
                          <a:latin typeface="Verdana"/>
                        </a:rPr>
                        <a:t>/to </a:t>
                      </a:r>
                      <a:r>
                        <a:rPr lang="fr-CA" b="1" i="1" dirty="0" err="1">
                          <a:effectLst/>
                          <a:latin typeface="Verdana"/>
                        </a:rPr>
                        <a:t>run</a:t>
                      </a:r>
                      <a:r>
                        <a:rPr lang="fr-CA" b="1" i="1" dirty="0">
                          <a:effectLst/>
                          <a:latin typeface="Verdana"/>
                        </a:rPr>
                        <a:t>)</a:t>
                      </a:r>
                      <a:endParaRPr lang="fr-CA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415302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/>
                        </a:rPr>
                        <a:t>6)  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__________________ to </a:t>
                      </a:r>
                      <a:r>
                        <a:rPr lang="en-US" dirty="0">
                          <a:effectLst/>
                          <a:latin typeface="Verdana"/>
                        </a:rPr>
                        <a:t>the 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radio.</a:t>
                      </a:r>
                      <a:r>
                        <a:rPr lang="en-US" dirty="0">
                          <a:effectLst/>
                          <a:latin typeface="Verdana"/>
                        </a:rPr>
                        <a:t> </a:t>
                      </a:r>
                      <a:r>
                        <a:rPr lang="en-US" b="1" i="1" dirty="0">
                          <a:effectLst/>
                          <a:latin typeface="Verdana"/>
                        </a:rPr>
                        <a:t>(Henry/to listen)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415302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/>
                        </a:rPr>
                        <a:t>7)  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___________________ the buckets.</a:t>
                      </a:r>
                      <a:r>
                        <a:rPr lang="en-US" dirty="0">
                          <a:effectLst/>
                          <a:latin typeface="Verdana"/>
                        </a:rPr>
                        <a:t> </a:t>
                      </a:r>
                      <a:r>
                        <a:rPr lang="en-US" b="1" i="1" dirty="0">
                          <a:effectLst/>
                          <a:latin typeface="Verdana"/>
                        </a:rPr>
                        <a:t>(the boys/to carry)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415302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/>
                        </a:rPr>
                        <a:t>8)  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___________________</a:t>
                      </a:r>
                      <a:r>
                        <a:rPr lang="en-US" baseline="0" dirty="0" smtClean="0">
                          <a:effectLst/>
                          <a:latin typeface="Verdana"/>
                        </a:rPr>
                        <a:t> 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the </a:t>
                      </a:r>
                      <a:r>
                        <a:rPr lang="en-US" dirty="0">
                          <a:effectLst/>
                          <a:latin typeface="Verdana"/>
                        </a:rPr>
                        <a:t>string of the 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kite.</a:t>
                      </a:r>
                      <a:r>
                        <a:rPr lang="en-US" dirty="0">
                          <a:effectLst/>
                          <a:latin typeface="Verdana"/>
                        </a:rPr>
                        <a:t> </a:t>
                      </a:r>
                      <a:r>
                        <a:rPr lang="en-US" b="1" i="1" dirty="0">
                          <a:effectLst/>
                          <a:latin typeface="Verdana"/>
                        </a:rPr>
                        <a:t>(she/to hold)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415302">
                <a:tc>
                  <a:txBody>
                    <a:bodyPr/>
                    <a:lstStyle/>
                    <a:p>
                      <a:r>
                        <a:rPr lang="fr-CA" dirty="0">
                          <a:effectLst/>
                          <a:latin typeface="Verdana"/>
                        </a:rPr>
                        <a:t>9)  </a:t>
                      </a:r>
                      <a:r>
                        <a:rPr lang="fr-CA" dirty="0" smtClean="0">
                          <a:effectLst/>
                          <a:latin typeface="Verdana"/>
                        </a:rPr>
                        <a:t>___________________ breakfast</a:t>
                      </a:r>
                      <a:r>
                        <a:rPr lang="fr-CA" dirty="0">
                          <a:effectLst/>
                          <a:latin typeface="Verdana"/>
                        </a:rPr>
                        <a:t>. </a:t>
                      </a:r>
                      <a:r>
                        <a:rPr lang="fr-CA" b="1" i="1" dirty="0">
                          <a:effectLst/>
                          <a:latin typeface="Verdana"/>
                        </a:rPr>
                        <a:t>(</a:t>
                      </a:r>
                      <a:r>
                        <a:rPr lang="fr-CA" b="1" i="1" dirty="0" err="1">
                          <a:effectLst/>
                          <a:latin typeface="Verdana"/>
                        </a:rPr>
                        <a:t>we</a:t>
                      </a:r>
                      <a:r>
                        <a:rPr lang="fr-CA" b="1" i="1" dirty="0">
                          <a:effectLst/>
                          <a:latin typeface="Verdana"/>
                        </a:rPr>
                        <a:t>/to </a:t>
                      </a:r>
                      <a:r>
                        <a:rPr lang="fr-CA" b="1" i="1" dirty="0" err="1">
                          <a:effectLst/>
                          <a:latin typeface="Verdana"/>
                        </a:rPr>
                        <a:t>make</a:t>
                      </a:r>
                      <a:r>
                        <a:rPr lang="fr-CA" b="1" i="1" dirty="0">
                          <a:effectLst/>
                          <a:latin typeface="Verdana"/>
                        </a:rPr>
                        <a:t>)</a:t>
                      </a:r>
                      <a:endParaRPr lang="fr-CA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726778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/>
                        </a:rPr>
                        <a:t>10)  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__________________</a:t>
                      </a:r>
                      <a:r>
                        <a:rPr lang="en-US" baseline="0" dirty="0" smtClean="0">
                          <a:effectLst/>
                          <a:latin typeface="Verdana"/>
                        </a:rPr>
                        <a:t> </a:t>
                      </a:r>
                      <a:r>
                        <a:rPr lang="en-US" dirty="0" smtClean="0">
                          <a:effectLst/>
                          <a:latin typeface="Verdana"/>
                        </a:rPr>
                        <a:t>the computer.</a:t>
                      </a:r>
                      <a:r>
                        <a:rPr lang="en-US" dirty="0">
                          <a:effectLst/>
                          <a:latin typeface="Verdana"/>
                        </a:rPr>
                        <a:t> </a:t>
                      </a:r>
                      <a:r>
                        <a:rPr lang="en-US" b="1" i="1" dirty="0">
                          <a:effectLst/>
                          <a:latin typeface="Verdana"/>
                        </a:rPr>
                        <a:t>(Ron and Fred/to check)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controls>
      <mc:AlternateContent xmlns:mc="http://schemas.openxmlformats.org/markup-compatibility/2006">
        <mc:Choice xmlns:v="urn:schemas-microsoft-com:vml" Requires="v">
          <p:control spid="1145" r:id="rId2" imgW="2057400" imgH="228600"/>
        </mc:Choice>
        <mc:Fallback>
          <p:control r:id="rId2" imgW="2057400" imgH="22860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54225" cy="231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46" r:id="rId3" imgW="2057400" imgH="228600"/>
        </mc:Choice>
        <mc:Fallback>
          <p:control r:id="rId3" imgW="2057400" imgH="228600">
            <p:pic>
              <p:nvPicPr>
                <p:cNvPr id="0" name="HTMLText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54225" cy="231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47" r:id="rId4" imgW="2057400" imgH="228600"/>
        </mc:Choice>
        <mc:Fallback>
          <p:control r:id="rId4" imgW="2057400" imgH="228600">
            <p:pic>
              <p:nvPicPr>
                <p:cNvPr id="0" name="HTMLText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54225" cy="231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48" r:id="rId5" imgW="2057400" imgH="228600"/>
        </mc:Choice>
        <mc:Fallback>
          <p:control r:id="rId5" imgW="2057400" imgH="228600">
            <p:pic>
              <p:nvPicPr>
                <p:cNvPr id="0" name="HTMLText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54225" cy="231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49" r:id="rId6" imgW="2057400" imgH="228600"/>
        </mc:Choice>
        <mc:Fallback>
          <p:control r:id="rId6" imgW="2057400" imgH="228600">
            <p:pic>
              <p:nvPicPr>
                <p:cNvPr id="0" name="HTMLText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54225" cy="231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50" r:id="rId7" imgW="2057400" imgH="228600"/>
        </mc:Choice>
        <mc:Fallback>
          <p:control r:id="rId7" imgW="2057400" imgH="228600">
            <p:pic>
              <p:nvPicPr>
                <p:cNvPr id="0" name="HTMLText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54225" cy="231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51" r:id="rId8" imgW="2057400" imgH="228600"/>
        </mc:Choice>
        <mc:Fallback>
          <p:control r:id="rId8" imgW="2057400" imgH="228600">
            <p:pic>
              <p:nvPicPr>
                <p:cNvPr id="0" name="HTMLText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54225" cy="231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52" r:id="rId9" imgW="2057400" imgH="228600"/>
        </mc:Choice>
        <mc:Fallback>
          <p:control r:id="rId9" imgW="2057400" imgH="228600">
            <p:pic>
              <p:nvPicPr>
                <p:cNvPr id="0" name="HTMLText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54225" cy="231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53" r:id="rId10" imgW="2057400" imgH="228600"/>
        </mc:Choice>
        <mc:Fallback>
          <p:control r:id="rId10" imgW="2057400" imgH="228600">
            <p:pic>
              <p:nvPicPr>
                <p:cNvPr id="0" name="HTMLText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54225" cy="231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54" r:id="rId11" imgW="2057400" imgH="228600"/>
        </mc:Choice>
        <mc:Fallback>
          <p:control r:id="rId11" imgW="2057400" imgH="228600">
            <p:pic>
              <p:nvPicPr>
                <p:cNvPr id="0" name="HTMLText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54225" cy="231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65171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ANSWERS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916832"/>
            <a:ext cx="8686800" cy="4373563"/>
          </a:xfrm>
        </p:spPr>
        <p:txBody>
          <a:bodyPr>
            <a:normAutofit fontScale="92500" lnSpcReduction="10000"/>
          </a:bodyPr>
          <a:lstStyle/>
          <a:p>
            <a:pPr fontAlgn="ctr"/>
            <a:r>
              <a:rPr lang="en-US" dirty="0"/>
              <a:t>1) </a:t>
            </a:r>
            <a:r>
              <a:rPr lang="en-US" dirty="0" smtClean="0">
                <a:solidFill>
                  <a:srgbClr val="FF0000"/>
                </a:solidFill>
              </a:rPr>
              <a:t>Lisa is swimming </a:t>
            </a:r>
            <a:r>
              <a:rPr lang="en-US" dirty="0" smtClean="0"/>
              <a:t>in </a:t>
            </a:r>
            <a:r>
              <a:rPr lang="en-US" dirty="0"/>
              <a:t>the lake. </a:t>
            </a:r>
            <a:r>
              <a:rPr lang="en-US" b="1" i="1" dirty="0"/>
              <a:t>(Lisa/to swim)</a:t>
            </a:r>
            <a:endParaRPr lang="fr-CA" dirty="0"/>
          </a:p>
          <a:p>
            <a:pPr fontAlgn="ctr"/>
            <a:r>
              <a:rPr lang="en-US" dirty="0"/>
              <a:t>2) </a:t>
            </a:r>
            <a:r>
              <a:rPr lang="en-US" dirty="0" smtClean="0">
                <a:solidFill>
                  <a:srgbClr val="FF0000"/>
                </a:solidFill>
              </a:rPr>
              <a:t>You are helping </a:t>
            </a:r>
            <a:r>
              <a:rPr lang="en-US" dirty="0"/>
              <a:t>your brother. </a:t>
            </a:r>
            <a:r>
              <a:rPr lang="en-US" b="1" i="1" dirty="0"/>
              <a:t>(you/to help)</a:t>
            </a:r>
            <a:endParaRPr lang="fr-CA" dirty="0"/>
          </a:p>
          <a:p>
            <a:pPr fontAlgn="ctr"/>
            <a:r>
              <a:rPr lang="en-US" dirty="0"/>
              <a:t>3) </a:t>
            </a:r>
            <a:r>
              <a:rPr lang="en-US" dirty="0" smtClean="0">
                <a:solidFill>
                  <a:srgbClr val="FF0000"/>
                </a:solidFill>
              </a:rPr>
              <a:t>He is visiting </a:t>
            </a:r>
            <a:r>
              <a:rPr lang="en-US" dirty="0"/>
              <a:t>a museum. </a:t>
            </a:r>
            <a:r>
              <a:rPr lang="en-US" b="1" i="1" dirty="0"/>
              <a:t>(he/to visit)</a:t>
            </a:r>
            <a:endParaRPr lang="fr-CA" dirty="0"/>
          </a:p>
          <a:p>
            <a:pPr fontAlgn="ctr"/>
            <a:r>
              <a:rPr lang="en-US" dirty="0"/>
              <a:t>4)  </a:t>
            </a:r>
            <a:r>
              <a:rPr lang="en-US" dirty="0" smtClean="0">
                <a:solidFill>
                  <a:srgbClr val="FF0000"/>
                </a:solidFill>
              </a:rPr>
              <a:t>Doris is washing </a:t>
            </a:r>
            <a:r>
              <a:rPr lang="en-US" dirty="0"/>
              <a:t>her T-shirt. </a:t>
            </a:r>
            <a:r>
              <a:rPr lang="en-US" b="1" i="1" dirty="0"/>
              <a:t>(Doris/to wash)</a:t>
            </a:r>
            <a:endParaRPr lang="fr-CA" dirty="0"/>
          </a:p>
          <a:p>
            <a:pPr fontAlgn="ctr"/>
            <a:r>
              <a:rPr lang="fr-CA" dirty="0"/>
              <a:t>5)  </a:t>
            </a:r>
            <a:r>
              <a:rPr lang="fr-CA" dirty="0" err="1" smtClean="0">
                <a:solidFill>
                  <a:srgbClr val="FF0000"/>
                </a:solidFill>
              </a:rPr>
              <a:t>They</a:t>
            </a:r>
            <a:r>
              <a:rPr lang="fr-CA" dirty="0" smtClean="0">
                <a:solidFill>
                  <a:srgbClr val="FF0000"/>
                </a:solidFill>
              </a:rPr>
              <a:t> are running</a:t>
            </a:r>
            <a:r>
              <a:rPr lang="fr-CA" dirty="0" smtClean="0"/>
              <a:t> </a:t>
            </a:r>
            <a:r>
              <a:rPr lang="fr-CA" dirty="0"/>
              <a:t>home. </a:t>
            </a:r>
            <a:r>
              <a:rPr lang="fr-CA" b="1" i="1" dirty="0"/>
              <a:t>(</a:t>
            </a:r>
            <a:r>
              <a:rPr lang="fr-CA" b="1" i="1" dirty="0" err="1"/>
              <a:t>they</a:t>
            </a:r>
            <a:r>
              <a:rPr lang="fr-CA" b="1" i="1" dirty="0"/>
              <a:t>/to </a:t>
            </a:r>
            <a:r>
              <a:rPr lang="fr-CA" b="1" i="1" dirty="0" err="1"/>
              <a:t>run</a:t>
            </a:r>
            <a:r>
              <a:rPr lang="fr-CA" b="1" i="1" dirty="0"/>
              <a:t>)</a:t>
            </a:r>
            <a:endParaRPr lang="fr-CA" dirty="0"/>
          </a:p>
          <a:p>
            <a:pPr fontAlgn="ctr"/>
            <a:r>
              <a:rPr lang="en-US" dirty="0"/>
              <a:t>6)  </a:t>
            </a:r>
            <a:r>
              <a:rPr lang="en-US" dirty="0" smtClean="0">
                <a:solidFill>
                  <a:srgbClr val="FF0000"/>
                </a:solidFill>
              </a:rPr>
              <a:t>Henry is listening</a:t>
            </a:r>
            <a:r>
              <a:rPr lang="en-US" dirty="0" smtClean="0"/>
              <a:t> </a:t>
            </a:r>
            <a:r>
              <a:rPr lang="en-US" dirty="0"/>
              <a:t>to the radio. </a:t>
            </a:r>
            <a:r>
              <a:rPr lang="en-US" b="1" i="1" dirty="0"/>
              <a:t>(Henry/to listen)</a:t>
            </a:r>
            <a:endParaRPr lang="fr-CA" dirty="0"/>
          </a:p>
          <a:p>
            <a:pPr fontAlgn="ctr"/>
            <a:r>
              <a:rPr lang="en-US" dirty="0"/>
              <a:t>7)  </a:t>
            </a:r>
            <a:r>
              <a:rPr lang="en-US" dirty="0" smtClean="0">
                <a:solidFill>
                  <a:srgbClr val="FF0000"/>
                </a:solidFill>
              </a:rPr>
              <a:t>They boys are carrying </a:t>
            </a:r>
            <a:r>
              <a:rPr lang="en-US" dirty="0" smtClean="0"/>
              <a:t>the </a:t>
            </a:r>
            <a:r>
              <a:rPr lang="en-US" dirty="0"/>
              <a:t>buckets. </a:t>
            </a:r>
            <a:r>
              <a:rPr lang="en-US" b="1" i="1" dirty="0"/>
              <a:t>(the boys/to carry)</a:t>
            </a:r>
            <a:endParaRPr lang="fr-CA" dirty="0"/>
          </a:p>
          <a:p>
            <a:pPr fontAlgn="ctr"/>
            <a:r>
              <a:rPr lang="en-US" dirty="0"/>
              <a:t>8)  </a:t>
            </a:r>
            <a:r>
              <a:rPr lang="en-US" dirty="0" smtClean="0">
                <a:solidFill>
                  <a:srgbClr val="FF0000"/>
                </a:solidFill>
              </a:rPr>
              <a:t>She is holding</a:t>
            </a:r>
            <a:r>
              <a:rPr lang="en-US" dirty="0" smtClean="0"/>
              <a:t> </a:t>
            </a:r>
            <a:r>
              <a:rPr lang="en-US" dirty="0"/>
              <a:t>the string of the kite. </a:t>
            </a:r>
            <a:r>
              <a:rPr lang="en-US" b="1" i="1" dirty="0"/>
              <a:t>(she/to hold)</a:t>
            </a:r>
            <a:endParaRPr lang="fr-CA" dirty="0"/>
          </a:p>
          <a:p>
            <a:pPr fontAlgn="ctr"/>
            <a:r>
              <a:rPr lang="fr-CA" dirty="0"/>
              <a:t>9)  </a:t>
            </a:r>
            <a:r>
              <a:rPr lang="fr-CA" dirty="0" err="1" smtClean="0">
                <a:solidFill>
                  <a:srgbClr val="FF0000"/>
                </a:solidFill>
              </a:rPr>
              <a:t>We</a:t>
            </a:r>
            <a:r>
              <a:rPr lang="fr-CA" dirty="0" smtClean="0">
                <a:solidFill>
                  <a:srgbClr val="FF0000"/>
                </a:solidFill>
              </a:rPr>
              <a:t> are </a:t>
            </a:r>
            <a:r>
              <a:rPr lang="fr-CA" dirty="0" err="1" smtClean="0">
                <a:solidFill>
                  <a:srgbClr val="FF0000"/>
                </a:solidFill>
              </a:rPr>
              <a:t>making</a:t>
            </a:r>
            <a:r>
              <a:rPr lang="fr-CA" dirty="0" smtClean="0"/>
              <a:t> </a:t>
            </a:r>
            <a:r>
              <a:rPr lang="fr-CA" dirty="0"/>
              <a:t>breakfast. </a:t>
            </a:r>
            <a:r>
              <a:rPr lang="fr-CA" b="1" i="1" dirty="0"/>
              <a:t>(</a:t>
            </a:r>
            <a:r>
              <a:rPr lang="fr-CA" b="1" i="1" dirty="0" err="1"/>
              <a:t>we</a:t>
            </a:r>
            <a:r>
              <a:rPr lang="fr-CA" b="1" i="1" dirty="0"/>
              <a:t>/to </a:t>
            </a:r>
            <a:r>
              <a:rPr lang="fr-CA" b="1" i="1" dirty="0" err="1"/>
              <a:t>make</a:t>
            </a:r>
            <a:r>
              <a:rPr lang="fr-CA" b="1" i="1" dirty="0"/>
              <a:t>)</a:t>
            </a:r>
            <a:endParaRPr lang="fr-CA" dirty="0"/>
          </a:p>
          <a:p>
            <a:pPr fontAlgn="ctr"/>
            <a:r>
              <a:rPr lang="en-US" dirty="0"/>
              <a:t>10) </a:t>
            </a:r>
            <a:r>
              <a:rPr lang="en-US" dirty="0" smtClean="0">
                <a:solidFill>
                  <a:srgbClr val="FF0000"/>
                </a:solidFill>
              </a:rPr>
              <a:t>Ron and Fred are checking</a:t>
            </a:r>
            <a:r>
              <a:rPr lang="en-US" dirty="0" smtClean="0"/>
              <a:t> </a:t>
            </a:r>
            <a:r>
              <a:rPr lang="en-US" dirty="0"/>
              <a:t>the computer. </a:t>
            </a:r>
            <a:r>
              <a:rPr lang="en-US" b="1" i="1" dirty="0"/>
              <a:t>(Ron and </a:t>
            </a:r>
            <a:r>
              <a:rPr lang="en-US" b="1" i="1" dirty="0" smtClean="0"/>
              <a:t>   </a:t>
            </a:r>
            <a:br>
              <a:rPr lang="en-US" b="1" i="1" dirty="0" smtClean="0"/>
            </a:br>
            <a:r>
              <a:rPr lang="en-US" b="1" i="1" dirty="0" smtClean="0"/>
              <a:t>      Fred/to </a:t>
            </a:r>
            <a:r>
              <a:rPr lang="en-US" b="1" i="1" dirty="0"/>
              <a:t>check)</a:t>
            </a:r>
            <a:endParaRPr lang="fr-CA" dirty="0"/>
          </a:p>
          <a:p>
            <a:pPr marL="11430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3311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Today`s</a:t>
            </a:r>
            <a:r>
              <a:rPr lang="fr-CA" dirty="0" smtClean="0"/>
              <a:t> </a:t>
            </a:r>
            <a:r>
              <a:rPr lang="fr-CA" dirty="0" err="1" smtClean="0"/>
              <a:t>work</a:t>
            </a: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1835696" y="2966462"/>
            <a:ext cx="53285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 smtClean="0"/>
              <a:t>XP:  </a:t>
            </a:r>
            <a:r>
              <a:rPr lang="fr-CA" sz="3600" b="1" dirty="0"/>
              <a:t>P. 80 + 81 + 82</a:t>
            </a:r>
          </a:p>
          <a:p>
            <a:r>
              <a:rPr lang="fr-CA" sz="3600" b="1" dirty="0" smtClean="0"/>
              <a:t>        P.109 + 110  + 111</a:t>
            </a:r>
            <a:r>
              <a:rPr lang="fr-CA" sz="2800" b="1" dirty="0" smtClean="0"/>
              <a:t/>
            </a:r>
            <a:br>
              <a:rPr lang="fr-CA" sz="2800" b="1" dirty="0" smtClean="0"/>
            </a:br>
            <a:r>
              <a:rPr lang="fr-CA" sz="2800" b="1" dirty="0" smtClean="0"/>
              <a:t>       </a:t>
            </a:r>
            <a:endParaRPr lang="fr-CA" sz="2800" b="1" dirty="0"/>
          </a:p>
        </p:txBody>
      </p:sp>
    </p:spTree>
    <p:extLst>
      <p:ext uri="{BB962C8B-B14F-4D97-AF65-F5344CB8AC3E}">
        <p14:creationId xmlns:p14="http://schemas.microsoft.com/office/powerpoint/2010/main" val="290937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err="1" smtClean="0">
                <a:solidFill>
                  <a:srgbClr val="FF0000"/>
                </a:solidFill>
              </a:rPr>
              <a:t>timeline</a:t>
            </a:r>
            <a:endParaRPr lang="fr-CA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3933056"/>
            <a:ext cx="7848872" cy="216024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683568" y="321297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4427984" y="3156279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8532440" y="3156279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395536" y="284801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PAST</a:t>
            </a:r>
            <a:endParaRPr lang="fr-CA" dirty="0"/>
          </a:p>
        </p:txBody>
      </p:sp>
      <p:sp>
        <p:nvSpPr>
          <p:cNvPr id="12" name="ZoneTexte 11"/>
          <p:cNvSpPr txBox="1"/>
          <p:nvPr/>
        </p:nvSpPr>
        <p:spPr>
          <a:xfrm>
            <a:off x="3815916" y="2780925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PRESENT</a:t>
            </a:r>
            <a:endParaRPr lang="fr-CA" dirty="0"/>
          </a:p>
        </p:txBody>
      </p:sp>
      <p:sp>
        <p:nvSpPr>
          <p:cNvPr id="13" name="ZoneTexte 12"/>
          <p:cNvSpPr txBox="1"/>
          <p:nvPr/>
        </p:nvSpPr>
        <p:spPr>
          <a:xfrm>
            <a:off x="7992380" y="2786947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FUTURE</a:t>
            </a:r>
            <a:endParaRPr lang="fr-CA" dirty="0"/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2411760" y="4149080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6588224" y="4149080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1421650" y="5229200"/>
            <a:ext cx="1980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PAST PROGRESSIVE</a:t>
            </a:r>
            <a:br>
              <a:rPr lang="fr-CA" dirty="0" smtClean="0"/>
            </a:br>
            <a:r>
              <a:rPr lang="fr-CA" dirty="0" smtClean="0"/>
              <a:t>(LONG ACTION – PAST)</a:t>
            </a:r>
            <a:endParaRPr lang="fr-CA" dirty="0"/>
          </a:p>
        </p:txBody>
      </p:sp>
      <p:sp>
        <p:nvSpPr>
          <p:cNvPr id="18" name="ZoneTexte 17"/>
          <p:cNvSpPr txBox="1"/>
          <p:nvPr/>
        </p:nvSpPr>
        <p:spPr>
          <a:xfrm>
            <a:off x="5598114" y="5229200"/>
            <a:ext cx="1980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PRESENT</a:t>
            </a:r>
            <a:br>
              <a:rPr lang="fr-CA" dirty="0" smtClean="0"/>
            </a:br>
            <a:r>
              <a:rPr lang="fr-CA" dirty="0" smtClean="0"/>
              <a:t>PROGRESSIVE </a:t>
            </a:r>
            <a:r>
              <a:rPr lang="fr-CA" smtClean="0"/>
              <a:t>(</a:t>
            </a:r>
            <a:r>
              <a:rPr lang="fr-CA" smtClean="0"/>
              <a:t>LIVE </a:t>
            </a:r>
            <a:r>
              <a:rPr lang="fr-CA" dirty="0" smtClean="0"/>
              <a:t>ACTION </a:t>
            </a:r>
            <a:r>
              <a:rPr lang="fr-CA" smtClean="0"/>
              <a:t>– </a:t>
            </a:r>
            <a:r>
              <a:rPr lang="fr-CA" smtClean="0"/>
              <a:t>PRESENT)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0100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VERB TENSE REVIEW </a:t>
            </a:r>
            <a:br>
              <a:rPr lang="fr-CA" dirty="0" smtClean="0"/>
            </a:br>
            <a:r>
              <a:rPr lang="fr-CA" b="1" dirty="0" smtClean="0">
                <a:solidFill>
                  <a:srgbClr val="FF0000"/>
                </a:solidFill>
              </a:rPr>
              <a:t>TO BE</a:t>
            </a:r>
            <a:endParaRPr lang="fr-CA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132856"/>
            <a:ext cx="8219256" cy="4373563"/>
          </a:xfrm>
        </p:spPr>
        <p:txBody>
          <a:bodyPr>
            <a:noAutofit/>
          </a:bodyPr>
          <a:lstStyle/>
          <a:p>
            <a:r>
              <a:rPr lang="fr-CA" sz="2800" b="1" dirty="0" smtClean="0">
                <a:solidFill>
                  <a:schemeClr val="tx1"/>
                </a:solidFill>
              </a:rPr>
              <a:t>I AM                                           I WAS</a:t>
            </a:r>
          </a:p>
          <a:p>
            <a:r>
              <a:rPr lang="fr-CA" sz="2800" b="1" dirty="0" smtClean="0">
                <a:solidFill>
                  <a:schemeClr val="tx1"/>
                </a:solidFill>
              </a:rPr>
              <a:t>YOU ARE                                    YOU WERE</a:t>
            </a:r>
          </a:p>
          <a:p>
            <a:r>
              <a:rPr lang="fr-CA" sz="2800" b="1" dirty="0" smtClean="0">
                <a:solidFill>
                  <a:schemeClr val="tx1"/>
                </a:solidFill>
              </a:rPr>
              <a:t>HE / SHE IS                                 HE / SHE WAS</a:t>
            </a:r>
          </a:p>
          <a:p>
            <a:r>
              <a:rPr lang="fr-CA" sz="2800" b="1" dirty="0" smtClean="0">
                <a:solidFill>
                  <a:schemeClr val="tx1"/>
                </a:solidFill>
              </a:rPr>
              <a:t>WE ARE                                      WE WERE</a:t>
            </a:r>
          </a:p>
          <a:p>
            <a:r>
              <a:rPr lang="fr-CA" sz="2800" b="1" dirty="0" smtClean="0">
                <a:solidFill>
                  <a:schemeClr val="tx1"/>
                </a:solidFill>
              </a:rPr>
              <a:t>YOU ARE                                    WE WERE</a:t>
            </a:r>
          </a:p>
          <a:p>
            <a:r>
              <a:rPr lang="fr-CA" sz="2800" b="1" dirty="0" smtClean="0">
                <a:solidFill>
                  <a:schemeClr val="tx1"/>
                </a:solidFill>
              </a:rPr>
              <a:t>THEY ARE                                    THEY WERE</a:t>
            </a:r>
            <a:endParaRPr lang="fr-CA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648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>
                <a:solidFill>
                  <a:schemeClr val="tx1"/>
                </a:solidFill>
              </a:rPr>
              <a:t>SIMPLE PRESENT </a:t>
            </a:r>
            <a:r>
              <a:rPr lang="fr-CA" b="1" dirty="0" smtClean="0">
                <a:solidFill>
                  <a:srgbClr val="C00000"/>
                </a:solidFill>
              </a:rPr>
              <a:t>VS</a:t>
            </a:r>
            <a:r>
              <a:rPr lang="fr-CA" dirty="0" smtClean="0">
                <a:solidFill>
                  <a:schemeClr val="tx1"/>
                </a:solidFill>
              </a:rPr>
              <a:t> SIMPLE PAST KEYWORDS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492896"/>
            <a:ext cx="8686800" cy="331236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Perpetua" panose="02020502060401020303" pitchFamily="18" charset="0"/>
              </a:rPr>
              <a:t>Simple Present (habitude): </a:t>
            </a:r>
            <a:r>
              <a:rPr lang="en-US" sz="2800" b="1" dirty="0" smtClean="0">
                <a:solidFill>
                  <a:srgbClr val="FF0000"/>
                </a:solidFill>
                <a:latin typeface="Perpetua" panose="02020502060401020303" pitchFamily="18" charset="0"/>
              </a:rPr>
              <a:t/>
            </a:r>
            <a:br>
              <a:rPr lang="en-US" sz="2800" b="1" dirty="0" smtClean="0">
                <a:solidFill>
                  <a:srgbClr val="FF0000"/>
                </a:solidFill>
                <a:latin typeface="Perpetua" panose="02020502060401020303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Perpetua" panose="02020502060401020303" pitchFamily="18" charset="0"/>
              </a:rPr>
              <a:t>everyday</a:t>
            </a:r>
            <a:r>
              <a:rPr lang="en-US" sz="2800" b="1" dirty="0">
                <a:solidFill>
                  <a:schemeClr val="tx1"/>
                </a:solidFill>
                <a:latin typeface="Perpetua" panose="02020502060401020303" pitchFamily="18" charset="0"/>
              </a:rPr>
              <a:t>, often, usually, all the time, sometimes, </a:t>
            </a:r>
            <a:r>
              <a:rPr lang="en-US" sz="2800" b="1" dirty="0" smtClean="0">
                <a:solidFill>
                  <a:schemeClr val="tx1"/>
                </a:solidFill>
                <a:latin typeface="Perpetua" panose="02020502060401020303" pitchFamily="18" charset="0"/>
              </a:rPr>
              <a:t>never, every Tuesday, in the afternoons.</a:t>
            </a:r>
            <a:endParaRPr lang="en-US" sz="2800" b="1" dirty="0">
              <a:solidFill>
                <a:schemeClr val="tx1"/>
              </a:solidFill>
              <a:latin typeface="Perpetua" panose="02020502060401020303" pitchFamily="18" charset="0"/>
            </a:endParaRPr>
          </a:p>
          <a:p>
            <a:endParaRPr lang="fr" sz="2800" b="1" dirty="0">
              <a:solidFill>
                <a:srgbClr val="FF0000"/>
              </a:solidFill>
              <a:latin typeface="Perpetua" panose="02020502060401020303" pitchFamily="18" charset="0"/>
            </a:endParaRPr>
          </a:p>
          <a:p>
            <a:pPr marL="11430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Perpetua" panose="02020502060401020303" pitchFamily="18" charset="0"/>
              </a:rPr>
              <a:t>Simple Past (past action): </a:t>
            </a:r>
            <a:r>
              <a:rPr lang="en-US" sz="2800" b="1" dirty="0" smtClean="0">
                <a:solidFill>
                  <a:srgbClr val="FF0000"/>
                </a:solidFill>
                <a:latin typeface="Perpetua" panose="02020502060401020303" pitchFamily="18" charset="0"/>
              </a:rPr>
              <a:t/>
            </a:r>
            <a:br>
              <a:rPr lang="en-US" sz="2800" b="1" dirty="0" smtClean="0">
                <a:solidFill>
                  <a:srgbClr val="FF0000"/>
                </a:solidFill>
                <a:latin typeface="Perpetua" panose="02020502060401020303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Perpetua" panose="02020502060401020303" pitchFamily="18" charset="0"/>
              </a:rPr>
              <a:t>yesterday</a:t>
            </a:r>
            <a:r>
              <a:rPr lang="en-US" sz="2800" b="1" dirty="0">
                <a:solidFill>
                  <a:schemeClr val="tx1"/>
                </a:solidFill>
                <a:latin typeface="Perpetua" panose="02020502060401020303" pitchFamily="18" charset="0"/>
              </a:rPr>
              <a:t>, last night, last week, last year</a:t>
            </a:r>
            <a:endParaRPr lang="fr-CA" sz="2800" b="1" dirty="0">
              <a:solidFill>
                <a:schemeClr val="tx1"/>
              </a:solidFill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700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tx1"/>
                </a:solidFill>
              </a:rPr>
              <a:t>ADDING -ING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772744"/>
          </a:xfrm>
        </p:spPr>
        <p:txBody>
          <a:bodyPr>
            <a:normAutofit fontScale="92500" lnSpcReduction="20000"/>
          </a:bodyPr>
          <a:lstStyle/>
          <a:p>
            <a:r>
              <a:rPr lang="fr-CA" dirty="0" smtClean="0"/>
              <a:t>TO CRY                           </a:t>
            </a:r>
            <a:r>
              <a:rPr lang="fr-CA" dirty="0" smtClean="0">
                <a:sym typeface="Wingdings" panose="05000000000000000000" pitchFamily="2" charset="2"/>
              </a:rPr>
              <a:t>                CRYING</a:t>
            </a:r>
            <a:br>
              <a:rPr lang="fr-CA" dirty="0" smtClean="0">
                <a:sym typeface="Wingdings" panose="05000000000000000000" pitchFamily="2" charset="2"/>
              </a:rPr>
            </a:br>
            <a:r>
              <a:rPr lang="fr-CA" sz="2000" i="1" dirty="0" smtClean="0">
                <a:sym typeface="Wingdings" panose="05000000000000000000" pitchFamily="2" charset="2"/>
              </a:rPr>
              <a:t>(ends in y: </a:t>
            </a:r>
            <a:r>
              <a:rPr lang="fr-CA" sz="2000" i="1" dirty="0" err="1" smtClean="0">
                <a:sym typeface="Wingdings" panose="05000000000000000000" pitchFamily="2" charset="2"/>
              </a:rPr>
              <a:t>add</a:t>
            </a:r>
            <a:r>
              <a:rPr lang="fr-CA" sz="2000" i="1" dirty="0" smtClean="0">
                <a:sym typeface="Wingdings" panose="05000000000000000000" pitchFamily="2" charset="2"/>
              </a:rPr>
              <a:t> -</a:t>
            </a:r>
            <a:r>
              <a:rPr lang="fr-CA" sz="2000" i="1" dirty="0" err="1" smtClean="0">
                <a:sym typeface="Wingdings" panose="05000000000000000000" pitchFamily="2" charset="2"/>
              </a:rPr>
              <a:t>ing</a:t>
            </a:r>
            <a:r>
              <a:rPr lang="fr-CA" sz="2000" i="1" dirty="0" smtClean="0">
                <a:sym typeface="Wingdings" panose="05000000000000000000" pitchFamily="2" charset="2"/>
              </a:rPr>
              <a:t>)</a:t>
            </a:r>
            <a:r>
              <a:rPr lang="fr-CA" i="1" dirty="0" smtClean="0">
                <a:sym typeface="Wingdings" panose="05000000000000000000" pitchFamily="2" charset="2"/>
              </a:rPr>
              <a:t/>
            </a:r>
            <a:br>
              <a:rPr lang="fr-CA" i="1" dirty="0" smtClean="0">
                <a:sym typeface="Wingdings" panose="05000000000000000000" pitchFamily="2" charset="2"/>
              </a:rPr>
            </a:br>
            <a:endParaRPr lang="fr-CA" dirty="0" smtClean="0"/>
          </a:p>
          <a:p>
            <a:r>
              <a:rPr lang="fr-CA" dirty="0" smtClean="0"/>
              <a:t>TO LIE                              </a:t>
            </a:r>
            <a:r>
              <a:rPr lang="fr-CA" dirty="0" smtClean="0">
                <a:sym typeface="Wingdings" panose="05000000000000000000" pitchFamily="2" charset="2"/>
              </a:rPr>
              <a:t>                LYING</a:t>
            </a:r>
            <a:r>
              <a:rPr lang="fr-CA" dirty="0">
                <a:sym typeface="Wingdings" panose="05000000000000000000" pitchFamily="2" charset="2"/>
              </a:rPr>
              <a:t> </a:t>
            </a:r>
            <a:r>
              <a:rPr lang="fr-CA" i="1" dirty="0" smtClean="0">
                <a:sym typeface="Wingdings" panose="05000000000000000000" pitchFamily="2" charset="2"/>
              </a:rPr>
              <a:t>(exception)</a:t>
            </a:r>
            <a:r>
              <a:rPr lang="fr-CA" dirty="0" smtClean="0">
                <a:sym typeface="Wingdings" panose="05000000000000000000" pitchFamily="2" charset="2"/>
              </a:rPr>
              <a:t/>
            </a:r>
            <a:br>
              <a:rPr lang="fr-CA" dirty="0" smtClean="0">
                <a:sym typeface="Wingdings" panose="05000000000000000000" pitchFamily="2" charset="2"/>
              </a:rPr>
            </a:br>
            <a:endParaRPr lang="fr-CA" dirty="0" smtClean="0"/>
          </a:p>
          <a:p>
            <a:r>
              <a:rPr lang="fr-CA" dirty="0" smtClean="0"/>
              <a:t>TO WALK                        </a:t>
            </a:r>
            <a:r>
              <a:rPr lang="fr-CA" dirty="0" smtClean="0">
                <a:sym typeface="Wingdings" panose="05000000000000000000" pitchFamily="2" charset="2"/>
              </a:rPr>
              <a:t>                WALKING</a:t>
            </a:r>
            <a:br>
              <a:rPr lang="fr-CA" dirty="0" smtClean="0">
                <a:sym typeface="Wingdings" panose="05000000000000000000" pitchFamily="2" charset="2"/>
              </a:rPr>
            </a:br>
            <a:r>
              <a:rPr lang="fr-CA" sz="2000" i="1" dirty="0" smtClean="0">
                <a:sym typeface="Wingdings" panose="05000000000000000000" pitchFamily="2" charset="2"/>
              </a:rPr>
              <a:t>(</a:t>
            </a:r>
            <a:r>
              <a:rPr lang="fr-CA" sz="2000" i="1" dirty="0" err="1" smtClean="0">
                <a:sym typeface="Wingdings" panose="05000000000000000000" pitchFamily="2" charset="2"/>
              </a:rPr>
              <a:t>add</a:t>
            </a:r>
            <a:r>
              <a:rPr lang="fr-CA" sz="2000" i="1" dirty="0" smtClean="0">
                <a:sym typeface="Wingdings" panose="05000000000000000000" pitchFamily="2" charset="2"/>
              </a:rPr>
              <a:t> -</a:t>
            </a:r>
            <a:r>
              <a:rPr lang="fr-CA" sz="2000" i="1" dirty="0" err="1" smtClean="0">
                <a:sym typeface="Wingdings" panose="05000000000000000000" pitchFamily="2" charset="2"/>
              </a:rPr>
              <a:t>ing</a:t>
            </a:r>
            <a:r>
              <a:rPr lang="fr-CA" sz="2000" i="1" dirty="0" smtClean="0">
                <a:sym typeface="Wingdings" panose="05000000000000000000" pitchFamily="2" charset="2"/>
              </a:rPr>
              <a:t>)</a:t>
            </a:r>
            <a:r>
              <a:rPr lang="fr-CA" dirty="0" smtClean="0">
                <a:sym typeface="Wingdings" panose="05000000000000000000" pitchFamily="2" charset="2"/>
              </a:rPr>
              <a:t/>
            </a:r>
            <a:br>
              <a:rPr lang="fr-CA" dirty="0" smtClean="0">
                <a:sym typeface="Wingdings" panose="05000000000000000000" pitchFamily="2" charset="2"/>
              </a:rPr>
            </a:br>
            <a:endParaRPr lang="fr-CA" dirty="0" smtClean="0"/>
          </a:p>
          <a:p>
            <a:r>
              <a:rPr lang="fr-CA" dirty="0" smtClean="0"/>
              <a:t>TO EAT                            </a:t>
            </a:r>
            <a:r>
              <a:rPr lang="fr-CA" dirty="0" smtClean="0">
                <a:sym typeface="Wingdings" panose="05000000000000000000" pitchFamily="2" charset="2"/>
              </a:rPr>
              <a:t>                EATING</a:t>
            </a:r>
            <a:br>
              <a:rPr lang="fr-CA" dirty="0" smtClean="0">
                <a:sym typeface="Wingdings" panose="05000000000000000000" pitchFamily="2" charset="2"/>
              </a:rPr>
            </a:br>
            <a:r>
              <a:rPr lang="fr-CA" sz="1800" dirty="0" smtClean="0">
                <a:sym typeface="Wingdings" panose="05000000000000000000" pitchFamily="2" charset="2"/>
              </a:rPr>
              <a:t>(</a:t>
            </a:r>
            <a:r>
              <a:rPr lang="fr-CA" sz="1800" dirty="0" err="1" smtClean="0">
                <a:sym typeface="Wingdings" panose="05000000000000000000" pitchFamily="2" charset="2"/>
              </a:rPr>
              <a:t>add</a:t>
            </a:r>
            <a:r>
              <a:rPr lang="fr-CA" sz="1800" dirty="0" smtClean="0">
                <a:sym typeface="Wingdings" panose="05000000000000000000" pitchFamily="2" charset="2"/>
              </a:rPr>
              <a:t> –</a:t>
            </a:r>
            <a:r>
              <a:rPr lang="fr-CA" sz="1800" dirty="0" err="1" smtClean="0">
                <a:sym typeface="Wingdings" panose="05000000000000000000" pitchFamily="2" charset="2"/>
              </a:rPr>
              <a:t>ing</a:t>
            </a:r>
            <a:r>
              <a:rPr lang="fr-CA" sz="1800" dirty="0" smtClean="0">
                <a:sym typeface="Wingdings" panose="05000000000000000000" pitchFamily="2" charset="2"/>
              </a:rPr>
              <a:t>)</a:t>
            </a:r>
            <a:r>
              <a:rPr lang="fr-CA" dirty="0" smtClean="0">
                <a:sym typeface="Wingdings" panose="05000000000000000000" pitchFamily="2" charset="2"/>
              </a:rPr>
              <a:t/>
            </a:r>
            <a:br>
              <a:rPr lang="fr-CA" dirty="0" smtClean="0">
                <a:sym typeface="Wingdings" panose="05000000000000000000" pitchFamily="2" charset="2"/>
              </a:rPr>
            </a:br>
            <a:endParaRPr lang="fr-CA" dirty="0" smtClean="0"/>
          </a:p>
          <a:p>
            <a:r>
              <a:rPr lang="fr-CA" dirty="0" smtClean="0"/>
              <a:t>TO SHARE                       </a:t>
            </a:r>
            <a:r>
              <a:rPr lang="fr-CA" dirty="0" smtClean="0">
                <a:sym typeface="Wingdings" panose="05000000000000000000" pitchFamily="2" charset="2"/>
              </a:rPr>
              <a:t>                SHARING</a:t>
            </a:r>
            <a:br>
              <a:rPr lang="fr-CA" dirty="0" smtClean="0">
                <a:sym typeface="Wingdings" panose="05000000000000000000" pitchFamily="2" charset="2"/>
              </a:rPr>
            </a:br>
            <a:r>
              <a:rPr lang="fr-CA" sz="2000" i="1" dirty="0" smtClean="0">
                <a:sym typeface="Wingdings" panose="05000000000000000000" pitchFamily="2" charset="2"/>
              </a:rPr>
              <a:t>(ends in e: </a:t>
            </a:r>
            <a:r>
              <a:rPr lang="fr-CA" sz="2000" i="1" dirty="0" err="1" smtClean="0">
                <a:sym typeface="Wingdings" panose="05000000000000000000" pitchFamily="2" charset="2"/>
              </a:rPr>
              <a:t>remove</a:t>
            </a:r>
            <a:r>
              <a:rPr lang="fr-CA" sz="2000" i="1" dirty="0" smtClean="0">
                <a:sym typeface="Wingdings" panose="05000000000000000000" pitchFamily="2" charset="2"/>
              </a:rPr>
              <a:t> E and </a:t>
            </a:r>
            <a:r>
              <a:rPr lang="fr-CA" sz="2000" i="1" dirty="0" err="1" smtClean="0">
                <a:sym typeface="Wingdings" panose="05000000000000000000" pitchFamily="2" charset="2"/>
              </a:rPr>
              <a:t>add</a:t>
            </a:r>
            <a:r>
              <a:rPr lang="fr-CA" sz="2000" i="1" dirty="0" smtClean="0">
                <a:sym typeface="Wingdings" panose="05000000000000000000" pitchFamily="2" charset="2"/>
              </a:rPr>
              <a:t> </a:t>
            </a:r>
            <a:r>
              <a:rPr lang="fr-CA" sz="2000" i="1" dirty="0" err="1" smtClean="0">
                <a:sym typeface="Wingdings" panose="05000000000000000000" pitchFamily="2" charset="2"/>
              </a:rPr>
              <a:t>ing</a:t>
            </a:r>
            <a:r>
              <a:rPr lang="fr-CA" sz="2000" i="1" dirty="0" smtClean="0">
                <a:sym typeface="Wingdings" panose="05000000000000000000" pitchFamily="2" charset="2"/>
              </a:rPr>
              <a:t>)</a:t>
            </a:r>
            <a:r>
              <a:rPr lang="fr-CA" dirty="0" smtClean="0">
                <a:sym typeface="Wingdings" panose="05000000000000000000" pitchFamily="2" charset="2"/>
              </a:rPr>
              <a:t/>
            </a:r>
            <a:br>
              <a:rPr lang="fr-CA" dirty="0" smtClean="0">
                <a:sym typeface="Wingdings" panose="05000000000000000000" pitchFamily="2" charset="2"/>
              </a:rPr>
            </a:br>
            <a:endParaRPr lang="fr-CA" dirty="0" smtClean="0"/>
          </a:p>
          <a:p>
            <a:r>
              <a:rPr lang="fr-CA" dirty="0" smtClean="0"/>
              <a:t>TO RUN                           </a:t>
            </a:r>
            <a:r>
              <a:rPr lang="fr-CA" dirty="0" smtClean="0">
                <a:sym typeface="Wingdings" panose="05000000000000000000" pitchFamily="2" charset="2"/>
              </a:rPr>
              <a:t>                RUNNING</a:t>
            </a:r>
            <a:br>
              <a:rPr lang="fr-CA" dirty="0" smtClean="0">
                <a:sym typeface="Wingdings" panose="05000000000000000000" pitchFamily="2" charset="2"/>
              </a:rPr>
            </a:br>
            <a:r>
              <a:rPr lang="fr-CA" sz="2000" i="1" dirty="0" smtClean="0">
                <a:sym typeface="Wingdings" panose="05000000000000000000" pitchFamily="2" charset="2"/>
              </a:rPr>
              <a:t>(consonant + </a:t>
            </a:r>
            <a:r>
              <a:rPr lang="fr-CA" sz="2000" i="1" dirty="0" err="1" smtClean="0">
                <a:sym typeface="Wingdings" panose="05000000000000000000" pitchFamily="2" charset="2"/>
              </a:rPr>
              <a:t>vowel</a:t>
            </a:r>
            <a:r>
              <a:rPr lang="fr-CA" sz="2000" i="1" dirty="0" smtClean="0">
                <a:sym typeface="Wingdings" panose="05000000000000000000" pitchFamily="2" charset="2"/>
              </a:rPr>
              <a:t> + consonant): </a:t>
            </a:r>
            <a:r>
              <a:rPr lang="fr-CA" sz="2000" i="1" dirty="0" err="1" smtClean="0">
                <a:sym typeface="Wingdings" panose="05000000000000000000" pitchFamily="2" charset="2"/>
              </a:rPr>
              <a:t>add</a:t>
            </a:r>
            <a:r>
              <a:rPr lang="fr-CA" sz="2000" i="1" dirty="0" smtClean="0">
                <a:sym typeface="Wingdings" panose="05000000000000000000" pitchFamily="2" charset="2"/>
              </a:rPr>
              <a:t> last </a:t>
            </a:r>
            <a:r>
              <a:rPr lang="fr-CA" sz="2000" i="1" dirty="0" err="1" smtClean="0">
                <a:sym typeface="Wingdings" panose="05000000000000000000" pitchFamily="2" charset="2"/>
              </a:rPr>
              <a:t>letter</a:t>
            </a:r>
            <a:r>
              <a:rPr lang="fr-CA" sz="2000" i="1" dirty="0" smtClean="0">
                <a:sym typeface="Wingdings" panose="05000000000000000000" pitchFamily="2" charset="2"/>
              </a:rPr>
              <a:t> + </a:t>
            </a:r>
            <a:r>
              <a:rPr lang="fr-CA" sz="2000" i="1" dirty="0" err="1" smtClean="0">
                <a:sym typeface="Wingdings" panose="05000000000000000000" pitchFamily="2" charset="2"/>
              </a:rPr>
              <a:t>ing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0043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>
                <a:solidFill>
                  <a:schemeClr val="tx1"/>
                </a:solidFill>
              </a:rPr>
              <a:t>PAST PROGRESSIVE</a:t>
            </a:r>
            <a:endParaRPr lang="fr-CA" b="1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06016" y="1844824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Perpetua"/>
              </a:rPr>
              <a:t>PAST PROGRESSIVE</a:t>
            </a:r>
          </a:p>
          <a:p>
            <a:endParaRPr lang="en-US" sz="2200" i="1" dirty="0">
              <a:solidFill>
                <a:prstClr val="black"/>
              </a:solidFill>
              <a:latin typeface="Perpetua"/>
            </a:endParaRPr>
          </a:p>
          <a:p>
            <a:r>
              <a:rPr lang="en-US" sz="2200" i="1" dirty="0">
                <a:solidFill>
                  <a:prstClr val="black"/>
                </a:solidFill>
                <a:latin typeface="Perpetua"/>
              </a:rPr>
              <a:t>The past progressive puts emphasis on the course of an action in the past.</a:t>
            </a:r>
          </a:p>
          <a:p>
            <a:r>
              <a:rPr lang="en-US" sz="2200" i="1" dirty="0">
                <a:solidFill>
                  <a:prstClr val="black"/>
                </a:solidFill>
                <a:latin typeface="Perpetua"/>
              </a:rPr>
              <a:t> </a:t>
            </a:r>
          </a:p>
          <a:p>
            <a:r>
              <a:rPr lang="en-US" sz="2200" b="1" dirty="0">
                <a:solidFill>
                  <a:prstClr val="black"/>
                </a:solidFill>
                <a:latin typeface="Perpetua"/>
              </a:rPr>
              <a:t>Keywords: </a:t>
            </a:r>
            <a:r>
              <a:rPr lang="en-US" sz="2200" dirty="0">
                <a:solidFill>
                  <a:prstClr val="black"/>
                </a:solidFill>
                <a:latin typeface="Perpetua"/>
              </a:rPr>
              <a:t>while, </a:t>
            </a:r>
            <a:r>
              <a:rPr lang="en-US" sz="2200" dirty="0" smtClean="0">
                <a:solidFill>
                  <a:prstClr val="black"/>
                </a:solidFill>
                <a:latin typeface="Perpetua"/>
              </a:rPr>
              <a:t>when, </a:t>
            </a:r>
            <a:r>
              <a:rPr lang="en-US" sz="2200" dirty="0">
                <a:solidFill>
                  <a:prstClr val="black"/>
                </a:solidFill>
                <a:latin typeface="Perpetua"/>
              </a:rPr>
              <a:t>during, between, </a:t>
            </a:r>
            <a:r>
              <a:rPr lang="en-US" sz="2200" dirty="0" smtClean="0">
                <a:solidFill>
                  <a:prstClr val="black"/>
                </a:solidFill>
                <a:latin typeface="Perpetua"/>
              </a:rPr>
              <a:t>and, happened</a:t>
            </a:r>
            <a:r>
              <a:rPr lang="en-US" sz="2200" dirty="0">
                <a:solidFill>
                  <a:prstClr val="black"/>
                </a:solidFill>
                <a:latin typeface="Perpetua"/>
              </a:rPr>
              <a:t>.</a:t>
            </a:r>
          </a:p>
          <a:p>
            <a:endParaRPr lang="en-US" sz="2200" dirty="0">
              <a:solidFill>
                <a:prstClr val="black"/>
              </a:solidFill>
              <a:latin typeface="Perpetua"/>
            </a:endParaRPr>
          </a:p>
          <a:p>
            <a:r>
              <a:rPr lang="en-US" sz="2200" b="1" dirty="0">
                <a:solidFill>
                  <a:prstClr val="black"/>
                </a:solidFill>
                <a:latin typeface="Perpetua"/>
              </a:rPr>
              <a:t>Examples:</a:t>
            </a:r>
            <a:r>
              <a:rPr lang="en-US" sz="2200" dirty="0">
                <a:solidFill>
                  <a:prstClr val="black"/>
                </a:solidFill>
                <a:latin typeface="Perpetua"/>
              </a:rPr>
              <a:t/>
            </a:r>
            <a:br>
              <a:rPr lang="en-US" sz="2200" dirty="0">
                <a:solidFill>
                  <a:prstClr val="black"/>
                </a:solidFill>
                <a:latin typeface="Perpetua"/>
              </a:rPr>
            </a:br>
            <a:r>
              <a:rPr lang="en-US" sz="2200" dirty="0">
                <a:solidFill>
                  <a:prstClr val="black"/>
                </a:solidFill>
                <a:latin typeface="Perpetua"/>
              </a:rPr>
              <a:t>While  I was walking, she was running.</a:t>
            </a:r>
            <a:br>
              <a:rPr lang="en-US" sz="2200" dirty="0">
                <a:solidFill>
                  <a:prstClr val="black"/>
                </a:solidFill>
                <a:latin typeface="Perpetua"/>
              </a:rPr>
            </a:br>
            <a:r>
              <a:rPr lang="en-US" sz="2200" dirty="0">
                <a:solidFill>
                  <a:prstClr val="black"/>
                </a:solidFill>
                <a:latin typeface="Perpetua"/>
              </a:rPr>
              <a:t>While he was eating, I was eating.</a:t>
            </a:r>
            <a:br>
              <a:rPr lang="en-US" sz="2200" dirty="0">
                <a:solidFill>
                  <a:prstClr val="black"/>
                </a:solidFill>
                <a:latin typeface="Perpetua"/>
              </a:rPr>
            </a:br>
            <a:r>
              <a:rPr lang="en-US" sz="2200" dirty="0">
                <a:solidFill>
                  <a:prstClr val="black"/>
                </a:solidFill>
                <a:latin typeface="Perpetua"/>
              </a:rPr>
              <a:t>When I thought of studying, my mom was thinking of watching a movie.</a:t>
            </a:r>
          </a:p>
          <a:p>
            <a:endParaRPr lang="en-US" sz="2200" b="1" dirty="0">
              <a:solidFill>
                <a:prstClr val="black"/>
              </a:solidFill>
              <a:latin typeface="Perpetua"/>
            </a:endParaRPr>
          </a:p>
          <a:p>
            <a:r>
              <a:rPr lang="en-US" sz="2200" b="1" dirty="0">
                <a:solidFill>
                  <a:prstClr val="black"/>
                </a:solidFill>
                <a:latin typeface="Perpetua"/>
              </a:rPr>
              <a:t>RULE: PRONOUN + TO BE (PAST) + VERB(ING)</a:t>
            </a:r>
          </a:p>
        </p:txBody>
      </p:sp>
    </p:spTree>
    <p:extLst>
      <p:ext uri="{BB962C8B-B14F-4D97-AF65-F5344CB8AC3E}">
        <p14:creationId xmlns:p14="http://schemas.microsoft.com/office/powerpoint/2010/main" val="160320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rule</a:t>
            </a:r>
            <a:endParaRPr lang="fr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2816"/>
            <a:ext cx="5832648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979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PRACTICE </a:t>
            </a:r>
            <a:r>
              <a:rPr lang="fr-CA" dirty="0" err="1" smtClean="0"/>
              <a:t>past</a:t>
            </a:r>
            <a:r>
              <a:rPr lang="fr-CA" dirty="0" smtClean="0"/>
              <a:t> </a:t>
            </a:r>
            <a:r>
              <a:rPr lang="fr-CA" dirty="0" err="1" smtClean="0"/>
              <a:t>prog</a:t>
            </a:r>
            <a:r>
              <a:rPr lang="fr-CA" dirty="0" smtClean="0"/>
              <a:t>.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800000"/>
                </a:solidFill>
                <a:latin typeface="Arial"/>
              </a:rPr>
              <a:t>Put the verbs into the correct form (past progressive).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/>
              </a:rPr>
              <a:t>When I phoned my friends, they </a:t>
            </a:r>
            <a:r>
              <a:rPr lang="en-US" dirty="0">
                <a:solidFill>
                  <a:srgbClr val="666699"/>
                </a:solidFill>
                <a:latin typeface="Arial"/>
              </a:rPr>
              <a:t>(play</a:t>
            </a:r>
            <a:r>
              <a:rPr lang="en-US" dirty="0" smtClean="0">
                <a:solidFill>
                  <a:srgbClr val="666699"/>
                </a:solidFill>
                <a:latin typeface="Arial"/>
              </a:rPr>
              <a:t>) _______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  monopoly.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/>
              </a:rPr>
              <a:t>Yesterday at six I </a:t>
            </a:r>
            <a:r>
              <a:rPr lang="en-US" dirty="0">
                <a:solidFill>
                  <a:srgbClr val="666699"/>
                </a:solidFill>
                <a:latin typeface="Arial"/>
              </a:rPr>
              <a:t>(prepare)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 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_______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 dinner.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/>
              </a:rPr>
              <a:t>The kids </a:t>
            </a:r>
            <a:r>
              <a:rPr lang="en-US" dirty="0">
                <a:solidFill>
                  <a:srgbClr val="666699"/>
                </a:solidFill>
                <a:latin typeface="Arial"/>
              </a:rPr>
              <a:t>(play</a:t>
            </a:r>
            <a:r>
              <a:rPr lang="en-US" dirty="0" smtClean="0">
                <a:solidFill>
                  <a:srgbClr val="666699"/>
                </a:solidFill>
                <a:latin typeface="Arial"/>
              </a:rPr>
              <a:t>) ________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  in the garden when it suddenly began to rain.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/>
              </a:rPr>
              <a:t>I </a:t>
            </a:r>
            <a:r>
              <a:rPr lang="en-US" dirty="0">
                <a:solidFill>
                  <a:srgbClr val="666699"/>
                </a:solidFill>
                <a:latin typeface="Arial"/>
              </a:rPr>
              <a:t>(</a:t>
            </a:r>
            <a:r>
              <a:rPr lang="en-US" dirty="0" smtClean="0">
                <a:solidFill>
                  <a:srgbClr val="666699"/>
                </a:solidFill>
                <a:latin typeface="Arial"/>
              </a:rPr>
              <a:t>practice) _________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  the guitar when he came home.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/>
              </a:rPr>
              <a:t>We </a:t>
            </a:r>
            <a:r>
              <a:rPr lang="en-US" dirty="0">
                <a:solidFill>
                  <a:srgbClr val="666699"/>
                </a:solidFill>
                <a:latin typeface="Arial"/>
              </a:rPr>
              <a:t>(not / cycle)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 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_________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 all day.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/>
              </a:rPr>
              <a:t>While Aaron </a:t>
            </a:r>
            <a:r>
              <a:rPr lang="en-US" dirty="0">
                <a:solidFill>
                  <a:srgbClr val="666699"/>
                </a:solidFill>
                <a:latin typeface="Arial"/>
              </a:rPr>
              <a:t>(work</a:t>
            </a:r>
            <a:r>
              <a:rPr lang="en-US" dirty="0" smtClean="0">
                <a:solidFill>
                  <a:srgbClr val="666699"/>
                </a:solidFill>
                <a:latin typeface="Arial"/>
              </a:rPr>
              <a:t>) _______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  in his room, his friends </a:t>
            </a:r>
            <a:r>
              <a:rPr lang="en-US" dirty="0">
                <a:solidFill>
                  <a:srgbClr val="666699"/>
                </a:solidFill>
                <a:latin typeface="Arial"/>
              </a:rPr>
              <a:t>(swim</a:t>
            </a:r>
            <a:r>
              <a:rPr lang="en-US" dirty="0" smtClean="0">
                <a:solidFill>
                  <a:srgbClr val="666699"/>
                </a:solidFill>
                <a:latin typeface="Arial"/>
              </a:rPr>
              <a:t>) ________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  in the pool.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/>
              </a:rPr>
              <a:t>I tried to tell them the truth but they </a:t>
            </a:r>
            <a:r>
              <a:rPr lang="en-US" dirty="0">
                <a:solidFill>
                  <a:srgbClr val="666699"/>
                </a:solidFill>
                <a:latin typeface="Arial"/>
              </a:rPr>
              <a:t>(listen / not</a:t>
            </a:r>
            <a:r>
              <a:rPr lang="en-US" dirty="0" smtClean="0">
                <a:solidFill>
                  <a:srgbClr val="666699"/>
                </a:solidFill>
                <a:latin typeface="Arial"/>
              </a:rPr>
              <a:t>) ________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 .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/>
              </a:rPr>
              <a:t>What </a:t>
            </a:r>
            <a:r>
              <a:rPr lang="en-US" dirty="0">
                <a:solidFill>
                  <a:srgbClr val="666699"/>
                </a:solidFill>
                <a:latin typeface="Arial"/>
              </a:rPr>
              <a:t>(you / do</a:t>
            </a:r>
            <a:r>
              <a:rPr lang="en-US" dirty="0" smtClean="0">
                <a:solidFill>
                  <a:srgbClr val="666699"/>
                </a:solidFill>
                <a:latin typeface="Arial"/>
              </a:rPr>
              <a:t>) ________</a:t>
            </a:r>
            <a:r>
              <a:rPr lang="en-US" dirty="0">
                <a:solidFill>
                  <a:srgbClr val="666699"/>
                </a:solidFill>
                <a:latin typeface="Arial"/>
              </a:rPr>
              <a:t> 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 yesterday?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/>
              </a:rPr>
              <a:t>Most of the time we </a:t>
            </a:r>
            <a:r>
              <a:rPr lang="en-US" dirty="0">
                <a:solidFill>
                  <a:srgbClr val="666699"/>
                </a:solidFill>
                <a:latin typeface="Arial"/>
              </a:rPr>
              <a:t>(sit</a:t>
            </a:r>
            <a:r>
              <a:rPr lang="en-US" dirty="0" smtClean="0">
                <a:solidFill>
                  <a:srgbClr val="666699"/>
                </a:solidFill>
                <a:latin typeface="Arial"/>
              </a:rPr>
              <a:t>) ________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  in the park.</a:t>
            </a:r>
          </a:p>
          <a:p>
            <a:pPr marL="11430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016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ANSWERS</a:t>
            </a:r>
            <a:endParaRPr lang="fr-CA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73186" y="2060848"/>
            <a:ext cx="8964488" cy="437356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800000"/>
                </a:solidFill>
                <a:latin typeface="Arial"/>
              </a:rPr>
              <a:t>Put the verbs into the correct form (past progressive).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/>
              </a:rPr>
              <a:t>When I phoned my friends, they 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were playing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 monopoly.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/>
              </a:rPr>
              <a:t>Yesterday at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six, I 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was preparing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dinner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/>
              </a:rPr>
              <a:t>The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kids 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were playing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 in the garden when it suddenly began to rain.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/>
              </a:rPr>
              <a:t>I 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was practicing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 the guitar when he came home.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/>
              </a:rPr>
              <a:t>We 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were not cycling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 all day.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/>
              </a:rPr>
              <a:t>While Aaron 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was working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in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his room, his friends 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were swimming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in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the pool.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/>
              </a:rPr>
              <a:t>I tried to tell them the truth but they 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were not listening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 .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What 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were you doing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yesterday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?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/>
              </a:rPr>
              <a:t>Most of the time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we 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were sitting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 in the park.</a:t>
            </a:r>
          </a:p>
          <a:p>
            <a:pPr marL="11430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4716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icaire">
  <a:themeElements>
    <a:clrScheme name="Apothicai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icaire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icair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1034</TotalTime>
  <Words>203</Words>
  <Application>Microsoft Office PowerPoint</Application>
  <PresentationFormat>Affichage à l'écran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Apothicaire</vt:lpstr>
      <vt:lpstr>PROGRESSIVE TENSE</vt:lpstr>
      <vt:lpstr>timeline</vt:lpstr>
      <vt:lpstr>VERB TENSE REVIEW  TO BE</vt:lpstr>
      <vt:lpstr>SIMPLE PRESENT VS SIMPLE PAST KEYWORDS</vt:lpstr>
      <vt:lpstr>ADDING -ING</vt:lpstr>
      <vt:lpstr>PAST PROGRESSIVE</vt:lpstr>
      <vt:lpstr>rule</vt:lpstr>
      <vt:lpstr>PRACTICE past prog. </vt:lpstr>
      <vt:lpstr>ANSWERS</vt:lpstr>
      <vt:lpstr>PRESENT PROGRESSIVE</vt:lpstr>
      <vt:lpstr>RULES</vt:lpstr>
      <vt:lpstr>PRACTICE Present prog.</vt:lpstr>
      <vt:lpstr>ANSWERS</vt:lpstr>
      <vt:lpstr>Today`s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PROGRESSIVE TENSE</dc:title>
  <dc:creator>Ranalli David</dc:creator>
  <cp:lastModifiedBy>Ranalli David</cp:lastModifiedBy>
  <cp:revision>30</cp:revision>
  <dcterms:created xsi:type="dcterms:W3CDTF">2014-01-30T18:32:56Z</dcterms:created>
  <dcterms:modified xsi:type="dcterms:W3CDTF">2015-01-20T15:36:18Z</dcterms:modified>
</cp:coreProperties>
</file>