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9" r:id="rId7"/>
    <p:sldId id="261" r:id="rId8"/>
    <p:sldId id="272" r:id="rId9"/>
    <p:sldId id="273" r:id="rId10"/>
    <p:sldId id="270" r:id="rId11"/>
    <p:sldId id="274" r:id="rId12"/>
    <p:sldId id="266" r:id="rId13"/>
    <p:sldId id="275" r:id="rId14"/>
    <p:sldId id="271" r:id="rId15"/>
    <p:sldId id="267" r:id="rId16"/>
    <p:sldId id="276" r:id="rId17"/>
    <p:sldId id="27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D41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1243A83-8132-4A14-B559-41DA73D2E49E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3BAC51-54FC-4EB4-B6FB-D8B728198C8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6324600" cy="1828800"/>
          </a:xfrm>
        </p:spPr>
        <p:txBody>
          <a:bodyPr/>
          <a:lstStyle/>
          <a:p>
            <a:pPr algn="ctr"/>
            <a:r>
              <a:rPr lang="fr-CA" sz="6000" smtClean="0"/>
              <a:t>PRONOUNS</a:t>
            </a:r>
            <a:endParaRPr lang="fr-CA" sz="60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6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Possessive </a:t>
            </a:r>
            <a:r>
              <a:rPr lang="fr-CA" dirty="0" err="1" smtClean="0"/>
              <a:t>pronouns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52497"/>
              </p:ext>
            </p:extLst>
          </p:nvPr>
        </p:nvGraphicFramePr>
        <p:xfrm>
          <a:off x="323528" y="2204864"/>
          <a:ext cx="590465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728192"/>
                <a:gridCol w="1656185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Person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Poss</a:t>
                      </a:r>
                      <a:r>
                        <a:rPr lang="fr-CA" dirty="0" smtClean="0"/>
                        <a:t>. Adjectives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Poss</a:t>
                      </a:r>
                      <a:r>
                        <a:rPr lang="fr-CA" dirty="0" smtClean="0"/>
                        <a:t>. </a:t>
                      </a:r>
                      <a:r>
                        <a:rPr lang="fr-CA" dirty="0" err="1" smtClean="0"/>
                        <a:t>Pronouns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</a:t>
                      </a:r>
                      <a:r>
                        <a:rPr lang="fr-CA" dirty="0" err="1" smtClean="0"/>
                        <a:t>Singular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My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Mine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Singuar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Your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Yours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dirty="0" smtClean="0"/>
                        <a:t> (Male)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His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His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Female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Hers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Neutral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 smtClean="0"/>
                        <a:t>x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Ours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You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Yours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Their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Theirs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44208" y="2924944"/>
            <a:ext cx="237626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2400" b="1" dirty="0" err="1" smtClean="0"/>
              <a:t>Poss</a:t>
            </a:r>
            <a:r>
              <a:rPr lang="fr-CA" sz="2400" b="1" dirty="0" smtClean="0"/>
              <a:t>. </a:t>
            </a:r>
            <a:r>
              <a:rPr lang="fr-CA" sz="2400" b="1" dirty="0" err="1" smtClean="0"/>
              <a:t>Adj</a:t>
            </a:r>
            <a:r>
              <a:rPr lang="fr-CA" sz="2400" b="1" dirty="0" smtClean="0"/>
              <a:t>: 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err="1" smtClean="0"/>
              <a:t>Pronoun</a:t>
            </a:r>
            <a:r>
              <a:rPr lang="fr-CA" sz="2400" dirty="0" smtClean="0"/>
              <a:t> + Noun</a:t>
            </a:r>
          </a:p>
          <a:p>
            <a:endParaRPr lang="fr-CA" sz="2400" dirty="0"/>
          </a:p>
          <a:p>
            <a:r>
              <a:rPr lang="fr-CA" sz="2400" b="1" dirty="0" err="1" smtClean="0"/>
              <a:t>Poss</a:t>
            </a:r>
            <a:r>
              <a:rPr lang="fr-CA" sz="2400" b="1" dirty="0" smtClean="0"/>
              <a:t>. </a:t>
            </a:r>
            <a:r>
              <a:rPr lang="fr-CA" sz="2400" b="1" dirty="0" err="1" smtClean="0"/>
              <a:t>Pronoun</a:t>
            </a:r>
            <a:r>
              <a:rPr lang="fr-CA" sz="2400" b="1" dirty="0" smtClean="0"/>
              <a:t>: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Noun + </a:t>
            </a:r>
            <a:r>
              <a:rPr lang="fr-CA" sz="2400" dirty="0" err="1" smtClean="0"/>
              <a:t>Pronoun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4084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1.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have a bike.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It's _________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dirty="0">
                <a:solidFill>
                  <a:srgbClr val="C00000"/>
                </a:solidFill>
                <a:latin typeface="Arial"/>
              </a:rPr>
              <a:t> bike</a:t>
            </a:r>
            <a:r>
              <a:rPr lang="en-US" dirty="0" smtClean="0">
                <a:solidFill>
                  <a:srgbClr val="C00000"/>
                </a:solidFill>
                <a:latin typeface="Arial"/>
              </a:rPr>
              <a:t>.                 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MY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Arial"/>
              </a:rPr>
              <a:t>2.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Mum and I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have a boat.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It's _________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</a:t>
            </a:r>
            <a:r>
              <a:rPr lang="en-US" dirty="0">
                <a:solidFill>
                  <a:srgbClr val="C00000"/>
                </a:solidFill>
                <a:latin typeface="Arial"/>
              </a:rPr>
              <a:t>boat</a:t>
            </a:r>
            <a:r>
              <a:rPr lang="en-US" dirty="0" smtClean="0">
                <a:solidFill>
                  <a:srgbClr val="C00000"/>
                </a:solidFill>
                <a:latin typeface="Arial"/>
              </a:rPr>
              <a:t>.  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Arial"/>
              </a:rPr>
              <a:t>3.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The horse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has an apple.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It's _________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C00000"/>
                </a:solidFill>
                <a:latin typeface="Arial"/>
              </a:rPr>
              <a:t>apple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HIS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endParaRPr lang="fr-CA" dirty="0" smtClean="0"/>
          </a:p>
          <a:p>
            <a:pPr marL="4572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4.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They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have a bike. That </a:t>
            </a:r>
            <a:r>
              <a:rPr lang="en-US" dirty="0">
                <a:solidFill>
                  <a:srgbClr val="C00000"/>
                </a:solidFill>
                <a:latin typeface="Arial"/>
              </a:rPr>
              <a:t>bike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is _______  !   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THEIRS</a:t>
            </a:r>
            <a:endParaRPr lang="en-US" dirty="0">
              <a:solidFill>
                <a:srgbClr val="002060"/>
              </a:solidFill>
              <a:latin typeface="Arial"/>
            </a:endParaRPr>
          </a:p>
          <a:p>
            <a:pPr marL="45720" indent="0"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5.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He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has a key. That </a:t>
            </a:r>
            <a:r>
              <a:rPr lang="en-US" dirty="0">
                <a:solidFill>
                  <a:srgbClr val="C00000"/>
                </a:solidFill>
                <a:latin typeface="Arial"/>
              </a:rPr>
              <a:t>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is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_________ !        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HIS</a:t>
            </a:r>
            <a:endParaRPr lang="en-US" dirty="0">
              <a:solidFill>
                <a:srgbClr val="002060"/>
              </a:solidFill>
              <a:latin typeface="Arial"/>
            </a:endParaRPr>
          </a:p>
          <a:p>
            <a:pPr marL="45720" indent="0"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6.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You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have a hat. That </a:t>
            </a:r>
            <a:r>
              <a:rPr lang="en-US" dirty="0">
                <a:solidFill>
                  <a:srgbClr val="C00000"/>
                </a:solidFill>
                <a:latin typeface="Arial"/>
              </a:rPr>
              <a:t>hat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is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________ !                   </a:t>
            </a:r>
            <a:r>
              <a:rPr lang="en-US" dirty="0" smtClean="0">
                <a:solidFill>
                  <a:srgbClr val="002060"/>
                </a:solidFill>
                <a:latin typeface="Arial"/>
              </a:rPr>
              <a:t>YOURS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EXAMPLE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652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  <p:sp>
        <p:nvSpPr>
          <p:cNvPr id="2" name="Rectangle 1"/>
          <p:cNvSpPr/>
          <p:nvPr/>
        </p:nvSpPr>
        <p:spPr>
          <a:xfrm>
            <a:off x="251519" y="1772816"/>
            <a:ext cx="88011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Choose the right possessive adjective: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1. </a:t>
            </a:r>
            <a:r>
              <a:rPr lang="en-US" dirty="0"/>
              <a:t>This scarf belongs to my aunt Tina. This scarf is __________. 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I </a:t>
            </a:r>
            <a:r>
              <a:rPr lang="en-US" dirty="0"/>
              <a:t>have a car.  __________  car is black.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</a:t>
            </a:r>
            <a:r>
              <a:rPr lang="en-US" dirty="0"/>
              <a:t>This toy belongs to you. This toy is </a:t>
            </a:r>
            <a:r>
              <a:rPr lang="en-US" dirty="0" smtClean="0"/>
              <a:t>__________. </a:t>
            </a:r>
            <a:br>
              <a:rPr lang="en-US" dirty="0" smtClean="0"/>
            </a:br>
            <a:r>
              <a:rPr lang="en-US" dirty="0" smtClean="0"/>
              <a:t>4. Nancy </a:t>
            </a:r>
            <a:r>
              <a:rPr lang="en-US" dirty="0"/>
              <a:t>is from England. __________   husband is from Australia.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</a:t>
            </a:r>
            <a:r>
              <a:rPr lang="en-US" dirty="0" err="1" smtClean="0"/>
              <a:t>Farid</a:t>
            </a:r>
            <a:r>
              <a:rPr lang="en-US" dirty="0" smtClean="0"/>
              <a:t> </a:t>
            </a:r>
            <a:r>
              <a:rPr lang="en-US" dirty="0"/>
              <a:t>and Nadia go to a high school. __________  little brother goes to primary school.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That </a:t>
            </a:r>
            <a:r>
              <a:rPr lang="en-US" dirty="0"/>
              <a:t>book belongs to those kids. That book </a:t>
            </a:r>
            <a:r>
              <a:rPr lang="en-US" dirty="0" smtClean="0"/>
              <a:t>is __________ </a:t>
            </a:r>
            <a:r>
              <a:rPr lang="en-US" dirty="0"/>
              <a:t> . </a:t>
            </a:r>
            <a:br>
              <a:rPr lang="en-US" dirty="0"/>
            </a:br>
            <a:r>
              <a:rPr lang="en-US" dirty="0" smtClean="0"/>
              <a:t>7. This </a:t>
            </a:r>
            <a:r>
              <a:rPr lang="en-US" dirty="0"/>
              <a:t>bicycle belongs to my neighbor Bill. This bicycle is __________. </a:t>
            </a:r>
            <a:br>
              <a:rPr lang="en-US" dirty="0"/>
            </a:br>
            <a:r>
              <a:rPr lang="en-US" dirty="0" smtClean="0"/>
              <a:t>8. </a:t>
            </a:r>
            <a:r>
              <a:rPr lang="en-US" dirty="0"/>
              <a:t>Two students didn't do ____________  mathematics homework.</a:t>
            </a:r>
            <a:br>
              <a:rPr lang="en-US" dirty="0"/>
            </a:br>
            <a:r>
              <a:rPr lang="en-US" dirty="0" smtClean="0"/>
              <a:t>9. </a:t>
            </a:r>
            <a:r>
              <a:rPr lang="en-US" dirty="0"/>
              <a:t> We have a dog.  _________ name is </a:t>
            </a:r>
            <a:r>
              <a:rPr lang="en-US" dirty="0" err="1"/>
              <a:t>Pancho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10. </a:t>
            </a:r>
            <a:r>
              <a:rPr lang="en-US" dirty="0"/>
              <a:t>This apartment belongs to me and my cousin. This apartment is __________. </a:t>
            </a:r>
          </a:p>
        </p:txBody>
      </p:sp>
    </p:spTree>
    <p:extLst>
      <p:ext uri="{BB962C8B-B14F-4D97-AF65-F5344CB8AC3E}">
        <p14:creationId xmlns:p14="http://schemas.microsoft.com/office/powerpoint/2010/main" val="38090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ANSWERS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51519" y="1772816"/>
            <a:ext cx="88011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Choose the right possessive adjective: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1. </a:t>
            </a:r>
            <a:r>
              <a:rPr lang="en-US" dirty="0"/>
              <a:t>This scarf belongs to </a:t>
            </a:r>
            <a:r>
              <a:rPr lang="en-US" dirty="0">
                <a:solidFill>
                  <a:srgbClr val="06D41F"/>
                </a:solidFill>
              </a:rPr>
              <a:t>my aunt Tina</a:t>
            </a:r>
            <a:r>
              <a:rPr lang="en-US" dirty="0"/>
              <a:t>. </a:t>
            </a:r>
            <a:r>
              <a:rPr lang="en-US" dirty="0">
                <a:solidFill>
                  <a:srgbClr val="002060"/>
                </a:solidFill>
              </a:rPr>
              <a:t>This scarf </a:t>
            </a:r>
            <a:r>
              <a:rPr lang="en-US" dirty="0"/>
              <a:t>is </a:t>
            </a:r>
            <a:r>
              <a:rPr lang="en-US" dirty="0" smtClean="0">
                <a:solidFill>
                  <a:srgbClr val="FF0000"/>
                </a:solidFill>
              </a:rPr>
              <a:t>HERS.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2.</a:t>
            </a:r>
            <a:r>
              <a:rPr lang="en-US" dirty="0" smtClean="0">
                <a:solidFill>
                  <a:srgbClr val="06D41F"/>
                </a:solidFill>
              </a:rPr>
              <a:t> I </a:t>
            </a:r>
            <a:r>
              <a:rPr lang="en-US" dirty="0"/>
              <a:t>have a car. </a:t>
            </a:r>
            <a:r>
              <a:rPr lang="en-US" dirty="0" smtClean="0">
                <a:solidFill>
                  <a:srgbClr val="FF0000"/>
                </a:solidFill>
              </a:rPr>
              <a:t>MY </a:t>
            </a:r>
            <a:r>
              <a:rPr lang="en-US" dirty="0" smtClean="0">
                <a:solidFill>
                  <a:srgbClr val="00206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/>
              <a:t>is black.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</a:t>
            </a:r>
            <a:r>
              <a:rPr lang="en-US" dirty="0"/>
              <a:t>This toy belongs to </a:t>
            </a:r>
            <a:r>
              <a:rPr lang="en-US" dirty="0">
                <a:solidFill>
                  <a:srgbClr val="06D41F"/>
                </a:solidFill>
              </a:rPr>
              <a:t>you</a:t>
            </a:r>
            <a:r>
              <a:rPr lang="en-US" dirty="0"/>
              <a:t>. This </a:t>
            </a:r>
            <a:r>
              <a:rPr lang="en-US" dirty="0">
                <a:solidFill>
                  <a:srgbClr val="002060"/>
                </a:solidFill>
              </a:rPr>
              <a:t>toy</a:t>
            </a:r>
            <a:r>
              <a:rPr lang="en-US" dirty="0"/>
              <a:t> is </a:t>
            </a:r>
            <a:r>
              <a:rPr lang="en-US" dirty="0" smtClean="0">
                <a:solidFill>
                  <a:srgbClr val="FF0000"/>
                </a:solidFill>
              </a:rPr>
              <a:t>YOURS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smtClean="0">
                <a:solidFill>
                  <a:srgbClr val="06D41F"/>
                </a:solidFill>
              </a:rPr>
              <a:t>Nancy</a:t>
            </a:r>
            <a:r>
              <a:rPr lang="en-US" dirty="0" smtClean="0"/>
              <a:t> </a:t>
            </a:r>
            <a:r>
              <a:rPr lang="en-US" dirty="0"/>
              <a:t>is from England. </a:t>
            </a:r>
            <a:r>
              <a:rPr lang="en-US" dirty="0" smtClean="0">
                <a:solidFill>
                  <a:srgbClr val="FF0000"/>
                </a:solidFill>
              </a:rPr>
              <a:t>HER</a:t>
            </a:r>
            <a:r>
              <a:rPr lang="en-US" dirty="0" smtClean="0"/>
              <a:t>  </a:t>
            </a:r>
            <a:r>
              <a:rPr lang="en-US" dirty="0">
                <a:solidFill>
                  <a:srgbClr val="002060"/>
                </a:solidFill>
              </a:rPr>
              <a:t>husband</a:t>
            </a:r>
            <a:r>
              <a:rPr lang="en-US" dirty="0"/>
              <a:t> is from Australia.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</a:t>
            </a:r>
            <a:r>
              <a:rPr lang="en-US" dirty="0" err="1" smtClean="0">
                <a:solidFill>
                  <a:srgbClr val="06D41F"/>
                </a:solidFill>
              </a:rPr>
              <a:t>Farid</a:t>
            </a:r>
            <a:r>
              <a:rPr lang="en-US" dirty="0" smtClean="0">
                <a:solidFill>
                  <a:srgbClr val="06D41F"/>
                </a:solidFill>
              </a:rPr>
              <a:t> </a:t>
            </a:r>
            <a:r>
              <a:rPr lang="en-US" dirty="0">
                <a:solidFill>
                  <a:srgbClr val="06D41F"/>
                </a:solidFill>
              </a:rPr>
              <a:t>and Nadia </a:t>
            </a:r>
            <a:r>
              <a:rPr lang="en-US" dirty="0"/>
              <a:t>go to a high school. </a:t>
            </a:r>
            <a:r>
              <a:rPr lang="en-US" dirty="0" smtClean="0">
                <a:solidFill>
                  <a:srgbClr val="FF0000"/>
                </a:solidFill>
              </a:rPr>
              <a:t>THEIR</a:t>
            </a:r>
            <a:r>
              <a:rPr lang="en-US" dirty="0" smtClean="0"/>
              <a:t>  </a:t>
            </a:r>
            <a:r>
              <a:rPr lang="en-US" dirty="0">
                <a:solidFill>
                  <a:srgbClr val="002060"/>
                </a:solidFill>
              </a:rPr>
              <a:t>little brother </a:t>
            </a:r>
            <a:r>
              <a:rPr lang="en-US" dirty="0"/>
              <a:t>goes to primary school.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That </a:t>
            </a:r>
            <a:r>
              <a:rPr lang="en-US" dirty="0"/>
              <a:t>book belongs to </a:t>
            </a:r>
            <a:r>
              <a:rPr lang="en-US" dirty="0">
                <a:solidFill>
                  <a:srgbClr val="06D41F"/>
                </a:solidFill>
              </a:rPr>
              <a:t>those kids</a:t>
            </a:r>
            <a:r>
              <a:rPr lang="en-US" dirty="0"/>
              <a:t>. That </a:t>
            </a:r>
            <a:r>
              <a:rPr lang="en-US" dirty="0">
                <a:solidFill>
                  <a:srgbClr val="002060"/>
                </a:solidFill>
              </a:rPr>
              <a:t>book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THEIRS</a:t>
            </a:r>
            <a:r>
              <a:rPr lang="en-US" dirty="0" smtClean="0"/>
              <a:t> </a:t>
            </a:r>
            <a:r>
              <a:rPr lang="en-US" dirty="0"/>
              <a:t> . </a:t>
            </a:r>
            <a:br>
              <a:rPr lang="en-US" dirty="0"/>
            </a:br>
            <a:r>
              <a:rPr lang="en-US" dirty="0" smtClean="0"/>
              <a:t>7. This </a:t>
            </a:r>
            <a:r>
              <a:rPr lang="en-US" dirty="0"/>
              <a:t>bicycle belongs to my neighbor </a:t>
            </a:r>
            <a:r>
              <a:rPr lang="en-US" dirty="0">
                <a:solidFill>
                  <a:srgbClr val="06D41F"/>
                </a:solidFill>
              </a:rPr>
              <a:t>Bill</a:t>
            </a:r>
            <a:r>
              <a:rPr lang="en-US" dirty="0"/>
              <a:t>. This </a:t>
            </a:r>
            <a:r>
              <a:rPr lang="en-US" dirty="0">
                <a:solidFill>
                  <a:srgbClr val="002060"/>
                </a:solidFill>
              </a:rPr>
              <a:t>bicycle</a:t>
            </a:r>
            <a:r>
              <a:rPr lang="en-US" dirty="0"/>
              <a:t> is </a:t>
            </a:r>
            <a:r>
              <a:rPr lang="en-US" dirty="0" smtClean="0">
                <a:solidFill>
                  <a:srgbClr val="FF0000"/>
                </a:solidFill>
              </a:rPr>
              <a:t>HIS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8. </a:t>
            </a:r>
            <a:r>
              <a:rPr lang="en-US" dirty="0">
                <a:solidFill>
                  <a:srgbClr val="06D41F"/>
                </a:solidFill>
              </a:rPr>
              <a:t>Two students </a:t>
            </a:r>
            <a:r>
              <a:rPr lang="en-US" dirty="0"/>
              <a:t>didn't do </a:t>
            </a:r>
            <a:r>
              <a:rPr lang="en-US" dirty="0" smtClean="0">
                <a:solidFill>
                  <a:srgbClr val="FF0000"/>
                </a:solidFill>
              </a:rPr>
              <a:t>THEIR</a:t>
            </a:r>
            <a:r>
              <a:rPr lang="en-US" dirty="0" smtClean="0"/>
              <a:t>  </a:t>
            </a:r>
            <a:r>
              <a:rPr lang="en-US" dirty="0">
                <a:solidFill>
                  <a:srgbClr val="002060"/>
                </a:solidFill>
              </a:rPr>
              <a:t>mathematics homework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9. </a:t>
            </a:r>
            <a:r>
              <a:rPr lang="en-US" dirty="0"/>
              <a:t> We have a </a:t>
            </a:r>
            <a:r>
              <a:rPr lang="en-US" dirty="0">
                <a:solidFill>
                  <a:srgbClr val="06D41F"/>
                </a:solidFill>
              </a:rPr>
              <a:t>dog</a:t>
            </a:r>
            <a:r>
              <a:rPr lang="en-US" dirty="0"/>
              <a:t>.  </a:t>
            </a:r>
            <a:r>
              <a:rPr lang="en-US" dirty="0" smtClean="0">
                <a:solidFill>
                  <a:srgbClr val="FF0000"/>
                </a:solidFill>
              </a:rPr>
              <a:t>HIS</a:t>
            </a:r>
            <a:r>
              <a:rPr lang="en-US" dirty="0" smtClean="0"/>
              <a:t> </a:t>
            </a:r>
            <a:r>
              <a:rPr lang="en-US" dirty="0">
                <a:solidFill>
                  <a:srgbClr val="002060"/>
                </a:solidFill>
              </a:rPr>
              <a:t>name</a:t>
            </a:r>
            <a:r>
              <a:rPr lang="en-US" dirty="0"/>
              <a:t> is </a:t>
            </a:r>
            <a:r>
              <a:rPr lang="en-US" dirty="0" err="1"/>
              <a:t>Pancho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10. </a:t>
            </a:r>
            <a:r>
              <a:rPr lang="en-US" dirty="0"/>
              <a:t>This apartment belongs to </a:t>
            </a:r>
            <a:r>
              <a:rPr lang="en-US" dirty="0">
                <a:solidFill>
                  <a:srgbClr val="06D41F"/>
                </a:solidFill>
              </a:rPr>
              <a:t>me and my cousin</a:t>
            </a:r>
            <a:r>
              <a:rPr lang="en-US" dirty="0"/>
              <a:t>. This </a:t>
            </a:r>
            <a:r>
              <a:rPr lang="en-US" dirty="0">
                <a:solidFill>
                  <a:srgbClr val="002060"/>
                </a:solidFill>
              </a:rPr>
              <a:t>apartment</a:t>
            </a:r>
            <a:r>
              <a:rPr lang="en-US" dirty="0"/>
              <a:t> is </a:t>
            </a:r>
            <a:r>
              <a:rPr lang="en-US" dirty="0" smtClean="0">
                <a:solidFill>
                  <a:srgbClr val="FF0000"/>
                </a:solidFill>
              </a:rPr>
              <a:t>OURS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95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Reflexive</a:t>
            </a:r>
            <a:r>
              <a:rPr lang="fr-CA" dirty="0" smtClean="0"/>
              <a:t> </a:t>
            </a:r>
            <a:r>
              <a:rPr lang="fr-CA" dirty="0" err="1" smtClean="0"/>
              <a:t>pronoun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14514"/>
              </p:ext>
            </p:extLst>
          </p:nvPr>
        </p:nvGraphicFramePr>
        <p:xfrm>
          <a:off x="1619672" y="2204864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Person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Pronoun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</a:t>
                      </a:r>
                      <a:r>
                        <a:rPr lang="fr-CA" dirty="0" err="1" smtClean="0"/>
                        <a:t>Singular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Myself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Singuar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Yourself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dirty="0" smtClean="0"/>
                        <a:t> (Male)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Himself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Female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Herself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Neutral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Itself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Ourselves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Yourselves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Themselves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4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417541"/>
              </p:ext>
            </p:extLst>
          </p:nvPr>
        </p:nvGraphicFramePr>
        <p:xfrm>
          <a:off x="251520" y="2204864"/>
          <a:ext cx="8655496" cy="3657600"/>
        </p:xfrm>
        <a:graphic>
          <a:graphicData uri="http://schemas.openxmlformats.org/drawingml/2006/table">
            <a:tbl>
              <a:tblPr/>
              <a:tblGrid>
                <a:gridCol w="865549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1) Robert made this T-shirt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2) Lisa did the homework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      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3) We helped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 to some cola at the party.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4) Emma, did you take the photo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by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?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5) I wrote this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poem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6) He cut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with the knife while he was doing the dishes.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7) The lion can defend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8) My mother often talks to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9) Tim and Gerry, if you want more milk, help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10) Alice and Doris collected the stickers 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7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ANSWERS</a:t>
            </a: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41398"/>
              </p:ext>
            </p:extLst>
          </p:nvPr>
        </p:nvGraphicFramePr>
        <p:xfrm>
          <a:off x="251520" y="2204864"/>
          <a:ext cx="8655496" cy="3657600"/>
        </p:xfrm>
        <a:graphic>
          <a:graphicData uri="http://schemas.openxmlformats.org/drawingml/2006/table">
            <a:tbl>
              <a:tblPr/>
              <a:tblGrid>
                <a:gridCol w="865549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1)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Robert</a:t>
                      </a:r>
                      <a:r>
                        <a:rPr lang="en-US" dirty="0">
                          <a:effectLst/>
                          <a:latin typeface="Verdana"/>
                        </a:rPr>
                        <a:t> made this T-shirt 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himself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2)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Lisa</a:t>
                      </a:r>
                      <a:r>
                        <a:rPr lang="en-US" dirty="0">
                          <a:effectLst/>
                          <a:latin typeface="Verdana"/>
                        </a:rPr>
                        <a:t> did the homework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herself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    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3)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We</a:t>
                      </a:r>
                      <a:r>
                        <a:rPr lang="en-US" dirty="0">
                          <a:effectLst/>
                          <a:latin typeface="Verdana"/>
                        </a:rPr>
                        <a:t> helped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ourselves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to some cola at the party.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4)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Did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you</a:t>
                      </a:r>
                      <a:r>
                        <a:rPr lang="en-US" dirty="0">
                          <a:effectLst/>
                          <a:latin typeface="Verdana"/>
                        </a:rPr>
                        <a:t> take the photo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by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yourself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?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5)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I</a:t>
                      </a:r>
                      <a:r>
                        <a:rPr lang="en-US" dirty="0">
                          <a:effectLst/>
                          <a:latin typeface="Verdana"/>
                        </a:rPr>
                        <a:t> wrote this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poem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myself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6)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He</a:t>
                      </a:r>
                      <a:r>
                        <a:rPr lang="en-US" dirty="0">
                          <a:effectLst/>
                          <a:latin typeface="Verdana"/>
                        </a:rPr>
                        <a:t> cut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himself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>
                          <a:effectLst/>
                          <a:latin typeface="Verdana"/>
                        </a:rPr>
                        <a:t>with the knife while he was doing the dishes.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7) The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lion</a:t>
                      </a:r>
                      <a:r>
                        <a:rPr lang="en-US" dirty="0">
                          <a:effectLst/>
                          <a:latin typeface="Verdana"/>
                        </a:rPr>
                        <a:t> can defend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itself/himself.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8) My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mother</a:t>
                      </a:r>
                      <a:r>
                        <a:rPr lang="en-US" dirty="0">
                          <a:effectLst/>
                          <a:latin typeface="Verdana"/>
                        </a:rPr>
                        <a:t> often talks to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herself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9)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Tim and Gerry</a:t>
                      </a:r>
                      <a:r>
                        <a:rPr lang="en-US" dirty="0">
                          <a:effectLst/>
                          <a:latin typeface="Verdana"/>
                        </a:rPr>
                        <a:t>, if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you</a:t>
                      </a:r>
                      <a:r>
                        <a:rPr lang="en-US" dirty="0">
                          <a:effectLst/>
                          <a:latin typeface="Verdana"/>
                        </a:rPr>
                        <a:t> want more milk, help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yourselves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10)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Alice and Doris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collected the stickers  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themselves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.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9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5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132856"/>
            <a:ext cx="8407893" cy="37261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sz="3600" dirty="0" smtClean="0">
                <a:solidFill>
                  <a:srgbClr val="FF0000"/>
                </a:solidFill>
              </a:rPr>
              <a:t>DEMONSTRATIVE PRONOUNS</a:t>
            </a:r>
          </a:p>
          <a:p>
            <a:pPr>
              <a:lnSpc>
                <a:spcPct val="150000"/>
              </a:lnSpc>
            </a:pPr>
            <a:r>
              <a:rPr lang="fr-CA" sz="3600" dirty="0" smtClean="0">
                <a:solidFill>
                  <a:schemeClr val="tx1"/>
                </a:solidFill>
              </a:rPr>
              <a:t>PERSONAL PRONOUNS</a:t>
            </a:r>
          </a:p>
          <a:p>
            <a:pPr>
              <a:lnSpc>
                <a:spcPct val="150000"/>
              </a:lnSpc>
            </a:pPr>
            <a:r>
              <a:rPr lang="fr-CA" sz="3600" dirty="0" smtClean="0">
                <a:solidFill>
                  <a:schemeClr val="tx1"/>
                </a:solidFill>
              </a:rPr>
              <a:t>POSSESSIVE PRONOUNS</a:t>
            </a:r>
          </a:p>
          <a:p>
            <a:pPr>
              <a:lnSpc>
                <a:spcPct val="150000"/>
              </a:lnSpc>
            </a:pPr>
            <a:r>
              <a:rPr lang="fr-CA" sz="3600" dirty="0" smtClean="0">
                <a:solidFill>
                  <a:schemeClr val="tx1"/>
                </a:solidFill>
              </a:rPr>
              <a:t>REFLEXIVE PRONOUNS</a:t>
            </a:r>
            <a:endParaRPr lang="fr-CA" sz="36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OUTLINE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193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smtClean="0">
                <a:solidFill>
                  <a:schemeClr val="tx1"/>
                </a:solidFill>
              </a:rPr>
              <a:t>THIS THESE vs  THAT THOSE 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DEMONSTRATIVE PRONOUNS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6023"/>
            <a:ext cx="7560840" cy="231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39552" y="515719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THIS/THESE: NEAR (CLOSE TO YOU)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THAT/THOSE: FAR (FAR FROM YOU)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04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060848"/>
            <a:ext cx="8407893" cy="3672408"/>
          </a:xfrm>
        </p:spPr>
        <p:txBody>
          <a:bodyPr/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We use </a:t>
            </a:r>
            <a:r>
              <a:rPr lang="en-US" dirty="0">
                <a:solidFill>
                  <a:srgbClr val="FF0000"/>
                </a:solidFill>
              </a:rPr>
              <a:t>this (singular)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these (plural)</a:t>
            </a:r>
            <a:r>
              <a:rPr lang="en-US" dirty="0">
                <a:solidFill>
                  <a:schemeClr val="tx1"/>
                </a:solidFill>
              </a:rPr>
              <a:t> to refer to something that is here / near.</a:t>
            </a:r>
          </a:p>
          <a:p>
            <a:pPr marL="45720" indent="0">
              <a:buNone/>
            </a:pPr>
            <a:r>
              <a:rPr lang="en-US" dirty="0"/>
              <a:t>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Examples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 •</a:t>
            </a:r>
            <a:r>
              <a:rPr lang="en-US" u="sng" dirty="0">
                <a:solidFill>
                  <a:schemeClr val="tx1"/>
                </a:solidFill>
              </a:rPr>
              <a:t>This</a:t>
            </a:r>
            <a:r>
              <a:rPr lang="en-US" dirty="0">
                <a:solidFill>
                  <a:schemeClr val="tx1"/>
                </a:solidFill>
              </a:rPr>
              <a:t> is my </a:t>
            </a:r>
            <a:r>
              <a:rPr lang="en-US" dirty="0" smtClean="0">
                <a:solidFill>
                  <a:schemeClr val="tx1"/>
                </a:solidFill>
              </a:rPr>
              <a:t>child. </a:t>
            </a:r>
            <a:r>
              <a:rPr lang="en-US" dirty="0">
                <a:solidFill>
                  <a:schemeClr val="tx1"/>
                </a:solidFill>
              </a:rPr>
              <a:t>(singular)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u="sng" dirty="0">
                <a:solidFill>
                  <a:schemeClr val="tx1"/>
                </a:solidFill>
              </a:rPr>
              <a:t>These</a:t>
            </a:r>
            <a:r>
              <a:rPr lang="en-US" dirty="0">
                <a:solidFill>
                  <a:schemeClr val="tx1"/>
                </a:solidFill>
              </a:rPr>
              <a:t> are our children. (plural)</a:t>
            </a:r>
          </a:p>
          <a:p>
            <a:pPr marL="4572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This / </a:t>
            </a:r>
            <a:r>
              <a:rPr lang="fr-CA" dirty="0" err="1" smtClean="0"/>
              <a:t>these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537321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 </a:t>
            </a:r>
            <a:r>
              <a:rPr lang="fr-CA" sz="4000" dirty="0" smtClean="0">
                <a:solidFill>
                  <a:srgbClr val="00B050"/>
                </a:solidFill>
              </a:rPr>
              <a:t>CLOSE TO YOU</a:t>
            </a:r>
            <a:endParaRPr lang="fr-CA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060848"/>
            <a:ext cx="8407893" cy="3366113"/>
          </a:xfrm>
        </p:spPr>
        <p:txBody>
          <a:bodyPr/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We use </a:t>
            </a:r>
            <a:r>
              <a:rPr lang="en-US" dirty="0">
                <a:solidFill>
                  <a:srgbClr val="FF0000"/>
                </a:solidFill>
              </a:rPr>
              <a:t>that (singular)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those (plural) </a:t>
            </a:r>
            <a:r>
              <a:rPr lang="en-US" dirty="0">
                <a:solidFill>
                  <a:schemeClr val="tx1"/>
                </a:solidFill>
              </a:rPr>
              <a:t>to refer to something that is there / far.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Examples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 •</a:t>
            </a:r>
            <a:r>
              <a:rPr lang="en-US" u="sng" dirty="0">
                <a:solidFill>
                  <a:schemeClr val="tx1"/>
                </a:solidFill>
              </a:rPr>
              <a:t>That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dirty="0" smtClean="0">
                <a:solidFill>
                  <a:schemeClr val="tx1"/>
                </a:solidFill>
              </a:rPr>
              <a:t>my shoe. </a:t>
            </a:r>
            <a:r>
              <a:rPr lang="en-US" dirty="0">
                <a:solidFill>
                  <a:schemeClr val="tx1"/>
                </a:solidFill>
              </a:rPr>
              <a:t>(singular)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•</a:t>
            </a:r>
            <a:r>
              <a:rPr lang="en-US" u="sng" dirty="0">
                <a:solidFill>
                  <a:schemeClr val="tx1"/>
                </a:solidFill>
              </a:rPr>
              <a:t>Those</a:t>
            </a:r>
            <a:r>
              <a:rPr lang="en-US" dirty="0">
                <a:solidFill>
                  <a:schemeClr val="tx1"/>
                </a:solidFill>
              </a:rPr>
              <a:t> are my shoes. (plural)</a:t>
            </a:r>
          </a:p>
          <a:p>
            <a:pPr marL="4572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That / </a:t>
            </a:r>
            <a:r>
              <a:rPr lang="fr-CA" dirty="0" err="1" smtClean="0"/>
              <a:t>those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544522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>
                <a:solidFill>
                  <a:srgbClr val="00B050"/>
                </a:solidFill>
              </a:rPr>
              <a:t>FAR FROM YOU</a:t>
            </a:r>
            <a:endParaRPr lang="fr-CA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PRONOUNS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7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Personal</a:t>
            </a:r>
            <a:r>
              <a:rPr lang="fr-CA" dirty="0" smtClean="0"/>
              <a:t> </a:t>
            </a:r>
            <a:r>
              <a:rPr lang="fr-CA" dirty="0" err="1" smtClean="0"/>
              <a:t>pronouns</a:t>
            </a:r>
            <a:endParaRPr lang="fr-CA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84376"/>
              </p:ext>
            </p:extLst>
          </p:nvPr>
        </p:nvGraphicFramePr>
        <p:xfrm>
          <a:off x="1187624" y="2204864"/>
          <a:ext cx="703210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035"/>
                <a:gridCol w="2344035"/>
                <a:gridCol w="2344035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Person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Subject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Pronoun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Object </a:t>
                      </a:r>
                      <a:r>
                        <a:rPr lang="fr-CA" dirty="0" err="1" smtClean="0"/>
                        <a:t>Pronoun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</a:t>
                      </a:r>
                      <a:r>
                        <a:rPr lang="fr-CA" dirty="0" err="1" smtClean="0"/>
                        <a:t>Singular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Singuar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You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You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dirty="0" smtClean="0"/>
                        <a:t> (Male)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He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Him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Female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She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Her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</a:t>
                      </a:r>
                      <a:r>
                        <a:rPr lang="fr-CA" dirty="0" err="1" smtClean="0"/>
                        <a:t>Singular</a:t>
                      </a:r>
                      <a:r>
                        <a:rPr lang="fr-CA" baseline="0" dirty="0" smtClean="0"/>
                        <a:t> (</a:t>
                      </a:r>
                      <a:r>
                        <a:rPr lang="fr-CA" baseline="0" dirty="0" err="1" smtClean="0"/>
                        <a:t>Neutral</a:t>
                      </a:r>
                      <a:r>
                        <a:rPr lang="fr-CA" baseline="0" dirty="0" smtClean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It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1st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We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Us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nd</a:t>
                      </a:r>
                      <a:r>
                        <a:rPr lang="fr-CA" dirty="0" smtClean="0"/>
                        <a:t>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You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You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3rd Plural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They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Them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00953"/>
              </p:ext>
            </p:extLst>
          </p:nvPr>
        </p:nvGraphicFramePr>
        <p:xfrm>
          <a:off x="455613" y="1916832"/>
          <a:ext cx="8407400" cy="4937760"/>
        </p:xfrm>
        <a:graphic>
          <a:graphicData uri="http://schemas.openxmlformats.org/drawingml/2006/table">
            <a:tbl>
              <a:tblPr/>
              <a:tblGrid>
                <a:gridCol w="840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A" dirty="0">
                          <a:effectLst/>
                          <a:latin typeface="Verdana"/>
                        </a:rPr>
                        <a:t>1)  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____________  </a:t>
                      </a:r>
                      <a:r>
                        <a:rPr lang="fr-CA" dirty="0" err="1" smtClean="0">
                          <a:effectLst/>
                          <a:latin typeface="Verdana"/>
                        </a:rPr>
                        <a:t>is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fr-CA" dirty="0" err="1">
                          <a:effectLst/>
                          <a:latin typeface="Verdana"/>
                        </a:rPr>
                        <a:t>dreaming</a:t>
                      </a:r>
                      <a:r>
                        <a:rPr lang="fr-CA" dirty="0">
                          <a:effectLst/>
                          <a:latin typeface="Verdana"/>
                        </a:rPr>
                        <a:t>. 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(George)</a:t>
                      </a:r>
                      <a:endParaRPr lang="fr-CA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2)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green.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blackboard)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3)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on the wall.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posters)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4)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running.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dog)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5)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 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watching TV.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(my mother and I)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6)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 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in the garden.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flowers)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7)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riding his bike.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(Tom)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8)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from Bristol.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(Victoria)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9)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has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got a brother.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(Diana</a:t>
                      </a:r>
                      <a:r>
                        <a:rPr lang="en-US" b="1" i="1" dirty="0" smtClean="0">
                          <a:effectLst/>
                          <a:latin typeface="Verdana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0" i="0" dirty="0" smtClean="0">
                          <a:effectLst/>
                          <a:latin typeface="Verdana"/>
                        </a:rPr>
                        <a:t>10)</a:t>
                      </a:r>
                      <a:r>
                        <a:rPr lang="en-US" b="0" i="0" baseline="0" dirty="0" smtClean="0">
                          <a:effectLst/>
                          <a:latin typeface="Verdana"/>
                        </a:rPr>
                        <a:t> ____________ ate the banana. </a:t>
                      </a:r>
                      <a:r>
                        <a:rPr lang="en-US" b="1" i="1" baseline="0" dirty="0" smtClean="0">
                          <a:effectLst/>
                          <a:latin typeface="Verdana"/>
                        </a:rPr>
                        <a:t>(the monkey)</a:t>
                      </a:r>
                      <a:endParaRPr lang="en-US" b="1" i="0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91" name="DefaultOcx" r:id="rId2" imgW="457200" imgH="228600"/>
        </mc:Choice>
        <mc:Fallback>
          <p:control name="DefaultOcx" r:id="rId2" imgW="4572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2" name="HTMLText1" r:id="rId3" imgW="457200" imgH="228600"/>
        </mc:Choice>
        <mc:Fallback>
          <p:control name="HTMLText1" r:id="rId3" imgW="4572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3" name="HTMLText2" r:id="rId4" imgW="457200" imgH="228600"/>
        </mc:Choice>
        <mc:Fallback>
          <p:control name="HTMLText2" r:id="rId4" imgW="45720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4" name="HTMLText3" r:id="rId5" imgW="457200" imgH="228600"/>
        </mc:Choice>
        <mc:Fallback>
          <p:control name="HTMLText3" r:id="rId5" imgW="45720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5" name="HTMLText4" r:id="rId6" imgW="457200" imgH="228600"/>
        </mc:Choice>
        <mc:Fallback>
          <p:control name="HTMLText4" r:id="rId6" imgW="45720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6" name="HTMLText5" r:id="rId7" imgW="457200" imgH="228600"/>
        </mc:Choice>
        <mc:Fallback>
          <p:control name="HTMLText5" r:id="rId7" imgW="45720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7" name="HTMLText6" r:id="rId8" imgW="457200" imgH="228600"/>
        </mc:Choice>
        <mc:Fallback>
          <p:control name="HTMLText6" r:id="rId8" imgW="45720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8" name="HTMLText7" r:id="rId9" imgW="457200" imgH="228600"/>
        </mc:Choice>
        <mc:Fallback>
          <p:control name="HTMLText7" r:id="rId9" imgW="45720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9" name="HTMLText8" r:id="rId10" imgW="457200" imgH="228600"/>
        </mc:Choice>
        <mc:Fallback>
          <p:control name="HTMLText8" r:id="rId10" imgW="45720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15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answers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011309"/>
              </p:ext>
            </p:extLst>
          </p:nvPr>
        </p:nvGraphicFramePr>
        <p:xfrm>
          <a:off x="455613" y="1916832"/>
          <a:ext cx="8407400" cy="4937760"/>
        </p:xfrm>
        <a:graphic>
          <a:graphicData uri="http://schemas.openxmlformats.org/drawingml/2006/table">
            <a:tbl>
              <a:tblPr/>
              <a:tblGrid>
                <a:gridCol w="840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CA" dirty="0">
                          <a:effectLst/>
                          <a:latin typeface="Verdana"/>
                        </a:rPr>
                        <a:t>1)  </a:t>
                      </a:r>
                      <a:r>
                        <a:rPr lang="fr-CA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He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fr-CA" dirty="0" err="1" smtClean="0">
                          <a:effectLst/>
                          <a:latin typeface="Verdana"/>
                        </a:rPr>
                        <a:t>is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fr-CA" dirty="0" err="1">
                          <a:effectLst/>
                          <a:latin typeface="Verdana"/>
                        </a:rPr>
                        <a:t>dreaming</a:t>
                      </a:r>
                      <a:r>
                        <a:rPr lang="fr-CA" dirty="0">
                          <a:effectLst/>
                          <a:latin typeface="Verdana"/>
                        </a:rPr>
                        <a:t>. 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(George)</a:t>
                      </a:r>
                      <a:endParaRPr lang="fr-CA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2)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It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green.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blackboard)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3)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They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on the wall.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posters)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4)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It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running.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dog)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5)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We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 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watching TV.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(my mother and I)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6)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They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 are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in the garden.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flowers)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7)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He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riding his bike.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(Tom)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8)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She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 is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from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Bristol</a:t>
                      </a:r>
                      <a:r>
                        <a:rPr lang="en-US" dirty="0">
                          <a:effectLst/>
                          <a:latin typeface="Verdana"/>
                        </a:rPr>
                        <a:t>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(Victoria)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>
                          <a:effectLst/>
                          <a:latin typeface="Verdana"/>
                        </a:rPr>
                        <a:t>9)  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She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has </a:t>
                      </a:r>
                      <a:r>
                        <a:rPr lang="en-US" dirty="0">
                          <a:effectLst/>
                          <a:latin typeface="Verdana"/>
                        </a:rPr>
                        <a:t>got a brother.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(Diana</a:t>
                      </a:r>
                      <a:r>
                        <a:rPr lang="en-US" b="1" i="1" dirty="0" smtClean="0">
                          <a:effectLst/>
                          <a:latin typeface="Verdana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0" i="0" dirty="0" smtClean="0">
                          <a:effectLst/>
                          <a:latin typeface="Verdana"/>
                        </a:rPr>
                        <a:t>10)</a:t>
                      </a:r>
                      <a:r>
                        <a:rPr lang="en-US" b="0" i="0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baseline="0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</a:rPr>
                        <a:t>It</a:t>
                      </a:r>
                      <a:r>
                        <a:rPr lang="en-US" b="0" i="0" baseline="0" dirty="0" smtClean="0">
                          <a:effectLst/>
                          <a:latin typeface="Verdana"/>
                        </a:rPr>
                        <a:t> ate the banana. </a:t>
                      </a:r>
                      <a:r>
                        <a:rPr lang="en-US" b="1" i="1" baseline="0" dirty="0" smtClean="0">
                          <a:effectLst/>
                          <a:latin typeface="Verdana"/>
                        </a:rPr>
                        <a:t>(the monkey)</a:t>
                      </a:r>
                      <a:endParaRPr lang="en-US" b="1" i="0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2046</TotalTime>
  <Words>476</Words>
  <Application>Microsoft Office PowerPoint</Application>
  <PresentationFormat>Affichage à l'écran (4:3)</PresentationFormat>
  <Paragraphs>173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Grille</vt:lpstr>
      <vt:lpstr>PRONOUNS</vt:lpstr>
      <vt:lpstr>OUTLINE</vt:lpstr>
      <vt:lpstr>DEMONSTRATIVE PRONOUNS</vt:lpstr>
      <vt:lpstr>This / these</vt:lpstr>
      <vt:lpstr>That / those</vt:lpstr>
      <vt:lpstr>THE PRONOUNS</vt:lpstr>
      <vt:lpstr>Personal pronouns</vt:lpstr>
      <vt:lpstr>practice</vt:lpstr>
      <vt:lpstr>answers</vt:lpstr>
      <vt:lpstr>Possessive pronouns</vt:lpstr>
      <vt:lpstr>EXAMPLE</vt:lpstr>
      <vt:lpstr>PRACTICE</vt:lpstr>
      <vt:lpstr>ANSWERS</vt:lpstr>
      <vt:lpstr>Reflexive pronoun</vt:lpstr>
      <vt:lpstr>PRACTICE</vt:lpstr>
      <vt:lpstr>ANSWERS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Ranalli David</dc:creator>
  <cp:lastModifiedBy>Ranalli David</cp:lastModifiedBy>
  <cp:revision>28</cp:revision>
  <dcterms:created xsi:type="dcterms:W3CDTF">2013-12-04T20:51:20Z</dcterms:created>
  <dcterms:modified xsi:type="dcterms:W3CDTF">2014-11-19T21:41:09Z</dcterms:modified>
</cp:coreProperties>
</file>