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87" r:id="rId11"/>
    <p:sldId id="268" r:id="rId12"/>
    <p:sldId id="267" r:id="rId13"/>
    <p:sldId id="28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8" r:id="rId27"/>
    <p:sldId id="281" r:id="rId28"/>
    <p:sldId id="282" r:id="rId29"/>
    <p:sldId id="283" r:id="rId30"/>
    <p:sldId id="289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004714D-DAAF-4720-85C2-4F23AA8EA7A0}" type="datetimeFigureOut">
              <a:rPr lang="fr-CA" smtClean="0"/>
              <a:t>2015-02-06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09192A1-7709-40FE-85FC-147C4E1394E4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 smtClean="0"/>
              <a:t>Lesson</a:t>
            </a:r>
            <a:r>
              <a:rPr lang="fr-CA" dirty="0" smtClean="0"/>
              <a:t> and </a:t>
            </a:r>
            <a:r>
              <a:rPr lang="fr-CA" dirty="0" err="1" smtClean="0"/>
              <a:t>activities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58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PREPOSITIONS OF PLACE</a:t>
            </a:r>
            <a:endParaRPr lang="fr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88112"/>
              </p:ext>
            </p:extLst>
          </p:nvPr>
        </p:nvGraphicFramePr>
        <p:xfrm>
          <a:off x="1403648" y="1196752"/>
          <a:ext cx="6648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200"/>
                <a:gridCol w="33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ENGLISH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FRENCH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INSIDE / OUTSIDE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DEDANS / DEHORS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BESIDE / NEAR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À CÔTÉ</a:t>
                      </a:r>
                      <a:r>
                        <a:rPr lang="fr-CA" sz="2400" b="1" baseline="0" dirty="0" smtClean="0"/>
                        <a:t> / PROCHE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ON / ON TOP OF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SUR / </a:t>
                      </a:r>
                      <a:r>
                        <a:rPr lang="fr-CA" sz="2400" b="1" dirty="0" smtClean="0"/>
                        <a:t>AU</a:t>
                      </a:r>
                      <a:r>
                        <a:rPr lang="fr-CA" sz="2400" b="1" baseline="0" dirty="0" smtClean="0"/>
                        <a:t> </a:t>
                      </a:r>
                      <a:r>
                        <a:rPr lang="fr-CA" sz="2400" b="1" dirty="0" smtClean="0"/>
                        <a:t>DESSUS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BETWEEN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ENTRE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BEHIND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EN ARRIÈRE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IN FRONT OF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DEVANT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UNDER / ABOVE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/>
                        <a:t>EN</a:t>
                      </a:r>
                      <a:r>
                        <a:rPr lang="fr-CA" sz="2400" b="1" baseline="0" dirty="0" smtClean="0"/>
                        <a:t> DESSOUS / EN HAUT</a:t>
                      </a:r>
                      <a:endParaRPr lang="fr-CA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</p:spPr>
        <p:txBody>
          <a:bodyPr/>
          <a:lstStyle/>
          <a:p>
            <a:r>
              <a:rPr lang="fr-CA" dirty="0" err="1" smtClean="0"/>
              <a:t>Activity</a:t>
            </a:r>
            <a:r>
              <a:rPr lang="fr-CA" dirty="0" smtClean="0"/>
              <a:t> #1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600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A" sz="4000" dirty="0" smtClean="0"/>
              <a:t>   </a:t>
            </a:r>
            <a:r>
              <a:rPr lang="fr-CA" sz="4000" dirty="0" err="1" smtClean="0"/>
              <a:t>With</a:t>
            </a:r>
            <a:r>
              <a:rPr lang="fr-CA" sz="4000" dirty="0" smtClean="0"/>
              <a:t> the </a:t>
            </a:r>
            <a:r>
              <a:rPr lang="fr-CA" sz="4000" dirty="0" err="1" smtClean="0"/>
              <a:t>person</a:t>
            </a:r>
            <a:r>
              <a:rPr lang="fr-CA" sz="4000" dirty="0" smtClean="0"/>
              <a:t> </a:t>
            </a:r>
            <a:r>
              <a:rPr lang="fr-CA" sz="4000" dirty="0" err="1" smtClean="0"/>
              <a:t>sitting</a:t>
            </a:r>
            <a:r>
              <a:rPr lang="fr-CA" sz="4000" dirty="0" smtClean="0"/>
              <a:t> </a:t>
            </a:r>
            <a:r>
              <a:rPr lang="fr-CA" sz="4000" dirty="0" err="1" smtClean="0"/>
              <a:t>next</a:t>
            </a:r>
            <a:r>
              <a:rPr lang="fr-CA" sz="4000" dirty="0" smtClean="0"/>
              <a:t> to </a:t>
            </a:r>
            <a:r>
              <a:rPr lang="fr-CA" sz="4000" dirty="0" err="1" smtClean="0"/>
              <a:t>you</a:t>
            </a:r>
            <a:r>
              <a:rPr lang="fr-CA" sz="4000" dirty="0" smtClean="0"/>
              <a:t>, </a:t>
            </a:r>
            <a:br>
              <a:rPr lang="fr-CA" sz="4000" dirty="0" smtClean="0"/>
            </a:br>
            <a:r>
              <a:rPr lang="fr-CA" sz="4000" dirty="0" err="1" smtClean="0"/>
              <a:t>write</a:t>
            </a:r>
            <a:r>
              <a:rPr lang="fr-CA" sz="4000" dirty="0" smtClean="0"/>
              <a:t> a sentence </a:t>
            </a:r>
            <a:r>
              <a:rPr lang="fr-CA" sz="4000" dirty="0" err="1" smtClean="0"/>
              <a:t>with</a:t>
            </a:r>
            <a:r>
              <a:rPr lang="fr-CA" sz="4000" dirty="0" smtClean="0"/>
              <a:t> a </a:t>
            </a:r>
            <a:r>
              <a:rPr lang="fr-CA" sz="4000" u="sng" dirty="0" err="1" smtClean="0">
                <a:solidFill>
                  <a:schemeClr val="accent3"/>
                </a:solidFill>
              </a:rPr>
              <a:t>preposition</a:t>
            </a:r>
            <a:r>
              <a:rPr lang="fr-CA" sz="4000" dirty="0" smtClean="0"/>
              <a:t> to  </a:t>
            </a:r>
            <a:r>
              <a:rPr lang="fr-CA" sz="4000" dirty="0" err="1" smtClean="0"/>
              <a:t>describe</a:t>
            </a:r>
            <a:r>
              <a:rPr lang="fr-CA" sz="4000" dirty="0" smtClean="0"/>
              <a:t> the place of the </a:t>
            </a:r>
            <a:r>
              <a:rPr lang="fr-CA" sz="4000" dirty="0" err="1" smtClean="0"/>
              <a:t>objects</a:t>
            </a:r>
            <a:r>
              <a:rPr lang="fr-CA" sz="4000" dirty="0" smtClean="0"/>
              <a:t> in the </a:t>
            </a:r>
            <a:r>
              <a:rPr lang="fr-CA" sz="4000" dirty="0" err="1" smtClean="0"/>
              <a:t>picture</a:t>
            </a:r>
            <a:r>
              <a:rPr lang="fr-CA" sz="4000" dirty="0"/>
              <a:t> </a:t>
            </a:r>
            <a:r>
              <a:rPr lang="fr-CA" sz="4000" dirty="0" smtClean="0"/>
              <a:t>(</a:t>
            </a:r>
            <a:r>
              <a:rPr lang="fr-CA" sz="4000" dirty="0" err="1" smtClean="0"/>
              <a:t>next</a:t>
            </a:r>
            <a:r>
              <a:rPr lang="fr-CA" sz="4000" dirty="0" smtClean="0"/>
              <a:t> slide)</a:t>
            </a:r>
            <a:r>
              <a:rPr lang="fr-CA" sz="4500" dirty="0" smtClean="0"/>
              <a:t/>
            </a:r>
            <a:br>
              <a:rPr lang="fr-CA" sz="4500" dirty="0" smtClean="0"/>
            </a:b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9265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600" cy="6867803"/>
          </a:xfrm>
        </p:spPr>
      </p:pic>
    </p:spTree>
    <p:extLst>
      <p:ext uri="{BB962C8B-B14F-4D97-AF65-F5344CB8AC3E}">
        <p14:creationId xmlns:p14="http://schemas.microsoft.com/office/powerpoint/2010/main" val="40398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530" y="260648"/>
            <a:ext cx="7520940" cy="548640"/>
          </a:xfrm>
        </p:spPr>
        <p:txBody>
          <a:bodyPr/>
          <a:lstStyle/>
          <a:p>
            <a:pPr algn="ctr"/>
            <a:r>
              <a:rPr lang="fr-CA" dirty="0" smtClean="0"/>
              <a:t>THE LIST OF OBJECTS FROM THE PICTURES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196752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>
                <a:latin typeface="Century Gothic"/>
                <a:ea typeface="Calibri"/>
                <a:cs typeface="Times New Roman"/>
              </a:rPr>
              <a:t>Poster</a:t>
            </a:r>
            <a:endParaRPr lang="fr-CA" dirty="0"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>
                <a:latin typeface="Century Gothic"/>
                <a:ea typeface="Calibri"/>
                <a:cs typeface="Times New Roman"/>
              </a:rPr>
              <a:t>Video camera</a:t>
            </a:r>
            <a:endParaRPr lang="fr-CA" dirty="0"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>
                <a:latin typeface="Century Gothic"/>
                <a:ea typeface="Calibri"/>
                <a:cs typeface="Times New Roman"/>
              </a:rPr>
              <a:t>Camera</a:t>
            </a:r>
            <a:endParaRPr lang="fr-CA" dirty="0"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>
                <a:latin typeface="Century Gothic"/>
                <a:ea typeface="Calibri"/>
                <a:cs typeface="Times New Roman"/>
              </a:rPr>
              <a:t>Printer</a:t>
            </a:r>
            <a:endParaRPr lang="fr-CA" dirty="0"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>
                <a:latin typeface="Century Gothic"/>
                <a:ea typeface="Calibri"/>
                <a:cs typeface="Times New Roman"/>
              </a:rPr>
              <a:t>Television</a:t>
            </a:r>
            <a:endParaRPr lang="fr-CA" dirty="0"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>
                <a:latin typeface="Century Gothic"/>
                <a:ea typeface="Calibri"/>
                <a:cs typeface="Times New Roman"/>
              </a:rPr>
              <a:t>Video game controller</a:t>
            </a:r>
            <a:endParaRPr lang="fr-CA" dirty="0"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>
                <a:latin typeface="Century Gothic"/>
                <a:ea typeface="Calibri"/>
                <a:cs typeface="Times New Roman"/>
              </a:rPr>
              <a:t>Telephone</a:t>
            </a:r>
            <a:endParaRPr lang="fr-CA" dirty="0"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>
                <a:latin typeface="Century Gothic"/>
                <a:ea typeface="Calibri"/>
                <a:cs typeface="Times New Roman"/>
              </a:rPr>
              <a:t>Toothpaste</a:t>
            </a:r>
            <a:endParaRPr lang="fr-CA" dirty="0"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>
                <a:latin typeface="Century Gothic"/>
                <a:ea typeface="Calibri"/>
                <a:cs typeface="Times New Roman"/>
              </a:rPr>
              <a:t>Sunscreen</a:t>
            </a:r>
            <a:endParaRPr lang="fr-CA" dirty="0"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CA" dirty="0" smtClean="0">
                <a:latin typeface="Century Gothic"/>
                <a:ea typeface="Calibri"/>
                <a:cs typeface="Times New Roman"/>
              </a:rPr>
              <a:t>Walkman/Discman</a:t>
            </a:r>
            <a:endParaRPr lang="fr-CA" dirty="0">
              <a:latin typeface="Century Gothic"/>
              <a:ea typeface="Calibri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0" y="1124744"/>
            <a:ext cx="3960440" cy="382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11.  Shampoo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12.  Keyboard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13.  DVD/Video </a:t>
            </a:r>
            <a:r>
              <a:rPr lang="en-CA" sz="1600" b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game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14.  Radio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15.  Turtle/Hat/Soap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16.  Window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17.  Computer </a:t>
            </a:r>
            <a:r>
              <a:rPr lang="en-CA" sz="1600" b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tower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18.  Blanket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19.  Curtain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CA" sz="1600" b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20.  Desk</a:t>
            </a:r>
            <a:endParaRPr lang="fr-CA" sz="1600" b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74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A" sz="4000" dirty="0" smtClean="0"/>
              <a:t>   The Beatles are </a:t>
            </a:r>
            <a:r>
              <a:rPr lang="fr-CA" sz="4000" dirty="0" err="1" smtClean="0"/>
              <a:t>walking</a:t>
            </a:r>
            <a:r>
              <a:rPr lang="fr-CA" sz="4000" dirty="0" smtClean="0"/>
              <a:t> </a:t>
            </a:r>
            <a:r>
              <a:rPr lang="fr-CA" sz="4000" u="sng" dirty="0" err="1" smtClean="0">
                <a:solidFill>
                  <a:schemeClr val="accent3"/>
                </a:solidFill>
              </a:rPr>
              <a:t>across</a:t>
            </a:r>
            <a:r>
              <a:rPr lang="fr-CA" sz="4000" u="sng" dirty="0" smtClean="0">
                <a:solidFill>
                  <a:schemeClr val="accent3"/>
                </a:solidFill>
              </a:rPr>
              <a:t> </a:t>
            </a:r>
            <a:r>
              <a:rPr lang="fr-CA" sz="4000" dirty="0" smtClean="0"/>
              <a:t>the </a:t>
            </a:r>
            <a:r>
              <a:rPr lang="fr-CA" sz="4000" dirty="0" err="1" smtClean="0"/>
              <a:t>street</a:t>
            </a:r>
            <a:r>
              <a:rPr lang="fr-CA" sz="4000" dirty="0" smtClean="0"/>
              <a:t>. </a:t>
            </a:r>
            <a:endParaRPr lang="fr-CA" sz="4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</a:t>
            </a:r>
            <a:r>
              <a:rPr lang="fr-CA" dirty="0" err="1" smtClean="0"/>
              <a:t>Movement</a:t>
            </a:r>
            <a:endParaRPr lang="fr-CA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9792"/>
            <a:ext cx="3384376" cy="3318015"/>
          </a:xfrm>
        </p:spPr>
      </p:pic>
    </p:spTree>
    <p:extLst>
      <p:ext uri="{BB962C8B-B14F-4D97-AF65-F5344CB8AC3E}">
        <p14:creationId xmlns:p14="http://schemas.microsoft.com/office/powerpoint/2010/main" val="17205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0" y="1484784"/>
            <a:ext cx="3756938" cy="3024335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192464" cy="3627864"/>
          </a:xfrm>
        </p:spPr>
        <p:txBody>
          <a:bodyPr>
            <a:normAutofit/>
          </a:bodyPr>
          <a:lstStyle/>
          <a:p>
            <a:r>
              <a:rPr lang="fr-CA" sz="4400" dirty="0" smtClean="0"/>
              <a:t>  The plane </a:t>
            </a:r>
            <a:r>
              <a:rPr lang="fr-CA" sz="4400" dirty="0" err="1" smtClean="0"/>
              <a:t>is</a:t>
            </a:r>
            <a:r>
              <a:rPr lang="fr-CA" sz="4400" dirty="0" smtClean="0"/>
              <a:t> </a:t>
            </a:r>
            <a:r>
              <a:rPr lang="fr-CA" sz="4400" dirty="0" err="1" smtClean="0"/>
              <a:t>flying</a:t>
            </a:r>
            <a:r>
              <a:rPr lang="fr-CA" sz="4400" dirty="0" smtClean="0"/>
              <a:t> </a:t>
            </a:r>
            <a:r>
              <a:rPr lang="fr-CA" sz="4400" u="sng" dirty="0" err="1" smtClean="0">
                <a:solidFill>
                  <a:schemeClr val="accent3"/>
                </a:solidFill>
              </a:rPr>
              <a:t>around</a:t>
            </a:r>
            <a:r>
              <a:rPr lang="fr-CA" sz="4400" dirty="0" smtClean="0"/>
              <a:t> the world.</a:t>
            </a:r>
            <a:endParaRPr lang="fr-CA" sz="4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DIRECTION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51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2" y="1096963"/>
            <a:ext cx="2780745" cy="3713162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211960" y="1124744"/>
            <a:ext cx="4752528" cy="3672408"/>
          </a:xfrm>
        </p:spPr>
        <p:txBody>
          <a:bodyPr>
            <a:normAutofit/>
          </a:bodyPr>
          <a:lstStyle/>
          <a:p>
            <a:r>
              <a:rPr lang="fr-CA" sz="4400" dirty="0" smtClean="0"/>
              <a:t>  The </a:t>
            </a:r>
            <a:r>
              <a:rPr lang="fr-CA" sz="4400" dirty="0" err="1" smtClean="0"/>
              <a:t>ball</a:t>
            </a:r>
            <a:r>
              <a:rPr lang="fr-CA" sz="4400" dirty="0" smtClean="0"/>
              <a:t> </a:t>
            </a:r>
            <a:r>
              <a:rPr lang="fr-CA" sz="4400" dirty="0" err="1" smtClean="0"/>
              <a:t>went</a:t>
            </a:r>
            <a:r>
              <a:rPr lang="fr-CA" sz="4400" dirty="0" smtClean="0"/>
              <a:t> </a:t>
            </a:r>
            <a:r>
              <a:rPr lang="fr-CA" sz="4400" u="sng" dirty="0" err="1" smtClean="0">
                <a:solidFill>
                  <a:schemeClr val="accent3"/>
                </a:solidFill>
              </a:rPr>
              <a:t>through</a:t>
            </a:r>
            <a:r>
              <a:rPr lang="fr-CA" sz="4400" u="sng" dirty="0" smtClean="0">
                <a:solidFill>
                  <a:schemeClr val="accent3"/>
                </a:solidFill>
              </a:rPr>
              <a:t> </a:t>
            </a:r>
            <a:r>
              <a:rPr lang="fr-CA" sz="4400" dirty="0" smtClean="0"/>
              <a:t>the </a:t>
            </a:r>
            <a:r>
              <a:rPr lang="fr-CA" sz="4400" dirty="0" err="1" smtClean="0"/>
              <a:t>hoop</a:t>
            </a:r>
            <a:r>
              <a:rPr lang="fr-CA" sz="4400" dirty="0" smtClean="0"/>
              <a:t>.</a:t>
            </a:r>
            <a:endParaRPr lang="fr-CA" sz="4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DIRECTION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79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6" y="1412776"/>
            <a:ext cx="3989633" cy="2952328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392488" cy="3744416"/>
          </a:xfrm>
        </p:spPr>
        <p:txBody>
          <a:bodyPr>
            <a:normAutofit/>
          </a:bodyPr>
          <a:lstStyle/>
          <a:p>
            <a:r>
              <a:rPr lang="fr-CA" sz="4400" dirty="0" smtClean="0"/>
              <a:t>  The house </a:t>
            </a:r>
            <a:r>
              <a:rPr lang="fr-CA" sz="4400" dirty="0" err="1" smtClean="0"/>
              <a:t>is</a:t>
            </a:r>
            <a:r>
              <a:rPr lang="fr-CA" sz="4400" dirty="0" smtClean="0"/>
              <a:t> </a:t>
            </a:r>
            <a:r>
              <a:rPr lang="fr-CA" sz="4400" dirty="0" err="1" smtClean="0"/>
              <a:t>floating</a:t>
            </a:r>
            <a:r>
              <a:rPr lang="fr-CA" sz="4400" dirty="0" smtClean="0"/>
              <a:t> </a:t>
            </a:r>
            <a:r>
              <a:rPr lang="fr-CA" sz="4400" u="sng" dirty="0" smtClean="0">
                <a:solidFill>
                  <a:schemeClr val="accent3"/>
                </a:solidFill>
              </a:rPr>
              <a:t>up </a:t>
            </a:r>
            <a:r>
              <a:rPr lang="fr-CA" sz="4400" dirty="0" smtClean="0"/>
              <a:t>in the air.</a:t>
            </a:r>
            <a:endParaRPr lang="fr-CA" sz="4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DIRECTION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99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300004"/>
            <a:ext cx="3200400" cy="3307080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536504" cy="3744416"/>
          </a:xfrm>
        </p:spPr>
        <p:txBody>
          <a:bodyPr>
            <a:normAutofit/>
          </a:bodyPr>
          <a:lstStyle/>
          <a:p>
            <a:r>
              <a:rPr lang="fr-CA" sz="4400" dirty="0" smtClean="0"/>
              <a:t>  The boy </a:t>
            </a:r>
            <a:r>
              <a:rPr lang="fr-CA" sz="4400" dirty="0" err="1" smtClean="0"/>
              <a:t>is</a:t>
            </a:r>
            <a:r>
              <a:rPr lang="fr-CA" sz="4400" dirty="0" smtClean="0"/>
              <a:t> </a:t>
            </a:r>
            <a:r>
              <a:rPr lang="fr-CA" sz="4400" dirty="0" err="1" smtClean="0"/>
              <a:t>walking</a:t>
            </a:r>
            <a:r>
              <a:rPr lang="fr-CA" sz="4400" dirty="0" smtClean="0"/>
              <a:t> </a:t>
            </a:r>
            <a:r>
              <a:rPr lang="fr-CA" sz="4400" u="sng" dirty="0" smtClean="0">
                <a:solidFill>
                  <a:schemeClr val="accent3"/>
                </a:solidFill>
              </a:rPr>
              <a:t>to</a:t>
            </a:r>
            <a:r>
              <a:rPr lang="fr-CA" sz="4400" dirty="0" smtClean="0"/>
              <a:t> </a:t>
            </a:r>
            <a:r>
              <a:rPr lang="fr-CA" sz="4400" dirty="0" err="1" smtClean="0"/>
              <a:t>school</a:t>
            </a:r>
            <a:r>
              <a:rPr lang="fr-CA" sz="4400" dirty="0" smtClean="0"/>
              <a:t>.</a:t>
            </a:r>
            <a:endParaRPr lang="fr-CA" sz="4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DIRECTION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083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216587" cy="2808312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4120456" cy="1611640"/>
          </a:xfrm>
        </p:spPr>
        <p:txBody>
          <a:bodyPr/>
          <a:lstStyle/>
          <a:p>
            <a:r>
              <a:rPr lang="fr-CA" dirty="0" smtClean="0"/>
              <a:t>    The car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driving</a:t>
            </a:r>
            <a:r>
              <a:rPr lang="fr-CA" dirty="0" smtClean="0"/>
              <a:t> </a:t>
            </a:r>
            <a:r>
              <a:rPr lang="fr-CA" u="sng" dirty="0" err="1" smtClean="0">
                <a:solidFill>
                  <a:schemeClr val="accent3"/>
                </a:solidFill>
              </a:rPr>
              <a:t>toward</a:t>
            </a:r>
            <a:r>
              <a:rPr lang="fr-CA" u="sng" dirty="0" smtClean="0">
                <a:solidFill>
                  <a:schemeClr val="accent3"/>
                </a:solidFill>
              </a:rPr>
              <a:t> </a:t>
            </a:r>
            <a:r>
              <a:rPr lang="fr-CA" dirty="0" smtClean="0"/>
              <a:t>the </a:t>
            </a:r>
            <a:r>
              <a:rPr lang="fr-CA" dirty="0" err="1" smtClean="0"/>
              <a:t>buffalo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DIRECTION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934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preposition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 smtClean="0"/>
              <a:t>A </a:t>
            </a:r>
            <a:r>
              <a:rPr lang="fr-CA" sz="2400" dirty="0" err="1" smtClean="0">
                <a:solidFill>
                  <a:schemeClr val="accent3"/>
                </a:solidFill>
              </a:rPr>
              <a:t>preposition</a:t>
            </a:r>
            <a:r>
              <a:rPr lang="fr-CA" sz="2400" dirty="0" smtClean="0"/>
              <a:t> </a:t>
            </a:r>
            <a:r>
              <a:rPr lang="fr-CA" sz="2400" dirty="0" err="1" smtClean="0"/>
              <a:t>is</a:t>
            </a:r>
            <a:r>
              <a:rPr lang="fr-CA" sz="2400" dirty="0" smtClean="0"/>
              <a:t> a </a:t>
            </a:r>
            <a:r>
              <a:rPr lang="fr-CA" sz="2400" dirty="0" err="1" smtClean="0"/>
              <a:t>word</a:t>
            </a:r>
            <a:r>
              <a:rPr lang="fr-CA" sz="2400" dirty="0" smtClean="0"/>
              <a:t> </a:t>
            </a:r>
            <a:r>
              <a:rPr lang="fr-CA" sz="2400" dirty="0" err="1" smtClean="0"/>
              <a:t>that</a:t>
            </a:r>
            <a:r>
              <a:rPr lang="fr-CA" sz="2400" dirty="0" smtClean="0"/>
              <a:t> </a:t>
            </a:r>
            <a:r>
              <a:rPr lang="fr-CA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connects</a:t>
            </a:r>
            <a:r>
              <a:rPr lang="fr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dirty="0" smtClean="0"/>
              <a:t> </a:t>
            </a:r>
            <a:r>
              <a:rPr lang="fr-CA" sz="2400" dirty="0" err="1" smtClean="0"/>
              <a:t>nouns</a:t>
            </a:r>
            <a:r>
              <a:rPr lang="fr-CA" sz="2400" dirty="0"/>
              <a:t> </a:t>
            </a:r>
            <a:r>
              <a:rPr lang="fr-CA" sz="2400" dirty="0" smtClean="0"/>
              <a:t>and </a:t>
            </a:r>
            <a:r>
              <a:rPr lang="fr-CA" sz="2400" dirty="0" err="1" smtClean="0"/>
              <a:t>pronouns</a:t>
            </a:r>
            <a:r>
              <a:rPr lang="fr-CA" sz="2400" dirty="0" smtClean="0"/>
              <a:t> to </a:t>
            </a:r>
            <a:r>
              <a:rPr lang="fr-CA" sz="2400" dirty="0" err="1" smtClean="0"/>
              <a:t>other</a:t>
            </a:r>
            <a:r>
              <a:rPr lang="fr-CA" sz="2400" dirty="0" smtClean="0"/>
              <a:t> </a:t>
            </a:r>
            <a:r>
              <a:rPr lang="fr-CA" sz="2400" dirty="0" err="1" smtClean="0"/>
              <a:t>words</a:t>
            </a:r>
            <a:r>
              <a:rPr lang="fr-CA" sz="2400" dirty="0" smtClean="0"/>
              <a:t> in a sentence.</a:t>
            </a:r>
          </a:p>
          <a:p>
            <a:pPr marL="0" indent="0"/>
            <a:endParaRPr lang="fr-CA" sz="2400" dirty="0"/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A </a:t>
            </a:r>
            <a:r>
              <a:rPr lang="fr-CA" sz="2400" dirty="0" err="1" smtClean="0">
                <a:solidFill>
                  <a:schemeClr val="accent3"/>
                </a:solidFill>
              </a:rPr>
              <a:t>preposition</a:t>
            </a:r>
            <a:r>
              <a:rPr lang="fr-CA" sz="2400" dirty="0" smtClean="0"/>
              <a:t> </a:t>
            </a:r>
            <a:r>
              <a:rPr lang="fr-CA" sz="2400" dirty="0" err="1" smtClean="0"/>
              <a:t>introduces</a:t>
            </a:r>
            <a:r>
              <a:rPr lang="fr-CA" sz="2400" dirty="0" smtClean="0"/>
              <a:t> an </a:t>
            </a:r>
            <a:r>
              <a:rPr lang="fr-CA" sz="2400" dirty="0" err="1" smtClean="0"/>
              <a:t>object</a:t>
            </a:r>
            <a:r>
              <a:rPr lang="fr-CA" sz="2400" dirty="0" smtClean="0"/>
              <a:t> in a sentence.</a:t>
            </a:r>
          </a:p>
          <a:p>
            <a:pPr>
              <a:buFont typeface="Arial" pitchFamily="34" charset="0"/>
              <a:buChar char="•"/>
            </a:pPr>
            <a:endParaRPr lang="fr-CA" sz="2400" dirty="0"/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A </a:t>
            </a:r>
            <a:r>
              <a:rPr lang="fr-CA" sz="2400" dirty="0" err="1" smtClean="0">
                <a:solidFill>
                  <a:schemeClr val="accent3"/>
                </a:solidFill>
              </a:rPr>
              <a:t>preposition</a:t>
            </a:r>
            <a:r>
              <a:rPr lang="fr-CA" sz="2400" dirty="0" smtClean="0">
                <a:solidFill>
                  <a:schemeClr val="accent3"/>
                </a:solidFill>
              </a:rPr>
              <a:t> </a:t>
            </a:r>
            <a:r>
              <a:rPr lang="fr-CA" sz="2400" dirty="0" err="1" smtClean="0"/>
              <a:t>indicates</a:t>
            </a:r>
            <a:r>
              <a:rPr lang="fr-CA" sz="2400" dirty="0" smtClean="0"/>
              <a:t> the </a:t>
            </a:r>
            <a:r>
              <a:rPr lang="fr-CA" sz="2400" dirty="0" err="1" smtClean="0"/>
              <a:t>relationship</a:t>
            </a:r>
            <a:r>
              <a:rPr lang="fr-CA" sz="2400" dirty="0" smtClean="0"/>
              <a:t> </a:t>
            </a:r>
            <a:r>
              <a:rPr lang="fr-CA" sz="2400" dirty="0" err="1" smtClean="0"/>
              <a:t>between</a:t>
            </a:r>
            <a:r>
              <a:rPr lang="fr-CA" sz="2400" dirty="0" smtClean="0"/>
              <a:t> </a:t>
            </a:r>
            <a:r>
              <a:rPr lang="fr-CA" sz="2400" dirty="0" err="1" smtClean="0"/>
              <a:t>its</a:t>
            </a:r>
            <a:r>
              <a:rPr lang="fr-CA" sz="2400" dirty="0" smtClean="0"/>
              <a:t> </a:t>
            </a:r>
            <a:r>
              <a:rPr lang="fr-CA" sz="2400" dirty="0" err="1" smtClean="0"/>
              <a:t>object</a:t>
            </a:r>
            <a:r>
              <a:rPr lang="fr-CA" sz="2400" dirty="0" smtClean="0"/>
              <a:t> to the </a:t>
            </a:r>
            <a:r>
              <a:rPr lang="fr-CA" sz="2400" dirty="0" err="1" smtClean="0"/>
              <a:t>rest</a:t>
            </a:r>
            <a:r>
              <a:rPr lang="fr-CA" sz="2400" dirty="0" smtClean="0"/>
              <a:t> of the sentence.</a:t>
            </a:r>
          </a:p>
          <a:p>
            <a:endParaRPr lang="fr-CA" sz="2400" dirty="0" smtClean="0"/>
          </a:p>
          <a:p>
            <a:endParaRPr lang="fr-CA" sz="2400" dirty="0" smtClean="0"/>
          </a:p>
          <a:p>
            <a:endParaRPr lang="fr-CA" sz="2400" dirty="0"/>
          </a:p>
          <a:p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6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469120" cy="3712464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accent3"/>
                </a:solidFill>
              </a:rPr>
              <a:t>To=Destination</a:t>
            </a:r>
          </a:p>
          <a:p>
            <a:endParaRPr lang="fr-CA" sz="3600" dirty="0">
              <a:solidFill>
                <a:schemeClr val="accent3"/>
              </a:solidFill>
            </a:endParaRPr>
          </a:p>
          <a:p>
            <a:r>
              <a:rPr lang="fr-CA" sz="3600" dirty="0" smtClean="0"/>
              <a:t>I </a:t>
            </a:r>
            <a:r>
              <a:rPr lang="fr-CA" sz="3600" dirty="0" err="1" smtClean="0"/>
              <a:t>am</a:t>
            </a:r>
            <a:r>
              <a:rPr lang="fr-CA" sz="3600" dirty="0" smtClean="0"/>
              <a:t> </a:t>
            </a:r>
            <a:r>
              <a:rPr lang="fr-CA" sz="3600" dirty="0" err="1" smtClean="0"/>
              <a:t>walking</a:t>
            </a:r>
            <a:r>
              <a:rPr lang="fr-CA" sz="3600" dirty="0" smtClean="0"/>
              <a:t> to class.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220072" y="1052736"/>
            <a:ext cx="3616400" cy="3744416"/>
          </a:xfrm>
        </p:spPr>
        <p:txBody>
          <a:bodyPr>
            <a:normAutofit/>
          </a:bodyPr>
          <a:lstStyle/>
          <a:p>
            <a:r>
              <a:rPr lang="fr-CA" sz="3600" dirty="0" err="1" smtClean="0">
                <a:solidFill>
                  <a:schemeClr val="accent3"/>
                </a:solidFill>
              </a:rPr>
              <a:t>Toward</a:t>
            </a:r>
            <a:r>
              <a:rPr lang="fr-CA" sz="3600" dirty="0" smtClean="0">
                <a:solidFill>
                  <a:schemeClr val="accent3"/>
                </a:solidFill>
              </a:rPr>
              <a:t>=direction</a:t>
            </a:r>
          </a:p>
          <a:p>
            <a:endParaRPr lang="fr-CA" sz="3600" dirty="0">
              <a:solidFill>
                <a:schemeClr val="accent3"/>
              </a:solidFill>
            </a:endParaRPr>
          </a:p>
          <a:p>
            <a:r>
              <a:rPr lang="fr-CA" sz="3600" dirty="0" smtClean="0"/>
              <a:t>   The </a:t>
            </a:r>
            <a:r>
              <a:rPr lang="fr-CA" sz="3600" dirty="0" err="1" smtClean="0"/>
              <a:t>tiger</a:t>
            </a:r>
            <a:r>
              <a:rPr lang="fr-CA" sz="3600" dirty="0" smtClean="0"/>
              <a:t> </a:t>
            </a:r>
            <a:r>
              <a:rPr lang="fr-CA" sz="3600" dirty="0" err="1" smtClean="0"/>
              <a:t>is</a:t>
            </a:r>
            <a:r>
              <a:rPr lang="fr-CA" sz="3600" dirty="0" smtClean="0"/>
              <a:t> running </a:t>
            </a:r>
            <a:r>
              <a:rPr lang="fr-CA" sz="3600" dirty="0" err="1" smtClean="0"/>
              <a:t>toward</a:t>
            </a:r>
            <a:r>
              <a:rPr lang="fr-CA" sz="3600" dirty="0" smtClean="0"/>
              <a:t> the </a:t>
            </a:r>
            <a:r>
              <a:rPr lang="fr-CA" sz="3600" dirty="0" err="1" smtClean="0"/>
              <a:t>rabbit</a:t>
            </a:r>
            <a:r>
              <a:rPr lang="fr-CA" sz="3600" dirty="0" smtClean="0"/>
              <a:t>.</a:t>
            </a:r>
            <a:endParaRPr lang="fr-CA" sz="3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20940" cy="548640"/>
          </a:xfrm>
        </p:spPr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DIRECTION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11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996444" cy="2664296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192464" cy="3699872"/>
          </a:xfrm>
        </p:spPr>
        <p:txBody>
          <a:bodyPr>
            <a:normAutofit/>
          </a:bodyPr>
          <a:lstStyle/>
          <a:p>
            <a:r>
              <a:rPr lang="fr-CA" sz="4000" dirty="0" smtClean="0"/>
              <a:t>   The </a:t>
            </a:r>
            <a:r>
              <a:rPr lang="fr-CA" sz="4000" dirty="0" err="1" smtClean="0"/>
              <a:t>children</a:t>
            </a:r>
            <a:r>
              <a:rPr lang="fr-CA" sz="4000" dirty="0" smtClean="0"/>
              <a:t> are </a:t>
            </a:r>
            <a:r>
              <a:rPr lang="fr-CA" sz="4000" dirty="0" err="1" smtClean="0"/>
              <a:t>swimming</a:t>
            </a:r>
            <a:r>
              <a:rPr lang="fr-CA" sz="4000" dirty="0" smtClean="0"/>
              <a:t> </a:t>
            </a:r>
            <a:r>
              <a:rPr lang="fr-CA" sz="4000" u="sng" dirty="0" smtClean="0">
                <a:solidFill>
                  <a:schemeClr val="accent3"/>
                </a:solidFill>
              </a:rPr>
              <a:t>in</a:t>
            </a:r>
            <a:r>
              <a:rPr lang="fr-CA" sz="4000" dirty="0" smtClean="0"/>
              <a:t> the pool.</a:t>
            </a:r>
            <a:endParaRPr lang="fr-CA" sz="4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DIRECTION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883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9" y="1053232"/>
            <a:ext cx="3455887" cy="3455887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120456" cy="3627864"/>
          </a:xfrm>
        </p:spPr>
        <p:txBody>
          <a:bodyPr>
            <a:normAutofit/>
          </a:bodyPr>
          <a:lstStyle/>
          <a:p>
            <a:r>
              <a:rPr lang="fr-CA" sz="4000" dirty="0" smtClean="0"/>
              <a:t>  The </a:t>
            </a:r>
            <a:r>
              <a:rPr lang="fr-CA" sz="4000" dirty="0" err="1" smtClean="0"/>
              <a:t>children</a:t>
            </a:r>
            <a:r>
              <a:rPr lang="fr-CA" sz="4000" dirty="0" smtClean="0"/>
              <a:t> are jumping </a:t>
            </a:r>
            <a:r>
              <a:rPr lang="fr-CA" sz="4000" u="sng" dirty="0" err="1" smtClean="0">
                <a:solidFill>
                  <a:schemeClr val="accent3"/>
                </a:solidFill>
              </a:rPr>
              <a:t>into</a:t>
            </a:r>
            <a:r>
              <a:rPr lang="fr-CA" sz="4000" u="sng" dirty="0" smtClean="0">
                <a:solidFill>
                  <a:schemeClr val="accent3"/>
                </a:solidFill>
              </a:rPr>
              <a:t> </a:t>
            </a:r>
            <a:r>
              <a:rPr lang="fr-CA" sz="4000" dirty="0" smtClean="0"/>
              <a:t>the pool.</a:t>
            </a:r>
            <a:endParaRPr lang="fr-CA" sz="4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</a:t>
            </a:r>
            <a:r>
              <a:rPr lang="fr-CA" dirty="0" err="1" smtClean="0"/>
              <a:t>movement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606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CA" sz="4800" dirty="0" smtClean="0">
                <a:solidFill>
                  <a:schemeClr val="accent3"/>
                </a:solidFill>
              </a:rPr>
              <a:t>In=State</a:t>
            </a:r>
          </a:p>
          <a:p>
            <a:endParaRPr lang="fr-CA" sz="4800" u="sng" dirty="0">
              <a:solidFill>
                <a:schemeClr val="accent3"/>
              </a:solidFill>
            </a:endParaRPr>
          </a:p>
          <a:p>
            <a:r>
              <a:rPr lang="fr-CA" sz="4800" dirty="0" smtClean="0"/>
              <a:t>I </a:t>
            </a:r>
            <a:r>
              <a:rPr lang="fr-CA" sz="4800" dirty="0" err="1" smtClean="0"/>
              <a:t>am</a:t>
            </a:r>
            <a:r>
              <a:rPr lang="fr-CA" sz="4800" dirty="0" smtClean="0"/>
              <a:t> </a:t>
            </a:r>
            <a:r>
              <a:rPr lang="fr-CA" sz="4800" dirty="0" err="1" smtClean="0"/>
              <a:t>sitting</a:t>
            </a:r>
            <a:r>
              <a:rPr lang="fr-CA" sz="4800" dirty="0" smtClean="0"/>
              <a:t> in class.</a:t>
            </a:r>
            <a:endParaRPr lang="fr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A" sz="4800" dirty="0" err="1" smtClean="0">
                <a:solidFill>
                  <a:schemeClr val="accent3"/>
                </a:solidFill>
              </a:rPr>
              <a:t>Into</a:t>
            </a:r>
            <a:r>
              <a:rPr lang="fr-CA" sz="4800" dirty="0" smtClean="0">
                <a:solidFill>
                  <a:schemeClr val="accent3"/>
                </a:solidFill>
              </a:rPr>
              <a:t>=Action</a:t>
            </a:r>
          </a:p>
          <a:p>
            <a:endParaRPr lang="fr-CA" sz="4800" dirty="0">
              <a:solidFill>
                <a:schemeClr val="accent3"/>
              </a:solidFill>
            </a:endParaRPr>
          </a:p>
          <a:p>
            <a:r>
              <a:rPr lang="fr-CA" sz="4800" dirty="0" smtClean="0"/>
              <a:t>I </a:t>
            </a:r>
            <a:r>
              <a:rPr lang="fr-CA" sz="4800" dirty="0" err="1" smtClean="0"/>
              <a:t>walked</a:t>
            </a:r>
            <a:r>
              <a:rPr lang="fr-CA" sz="4800" dirty="0" smtClean="0"/>
              <a:t> </a:t>
            </a:r>
            <a:r>
              <a:rPr lang="fr-CA" sz="4800" dirty="0" err="1" smtClean="0"/>
              <a:t>into</a:t>
            </a:r>
            <a:r>
              <a:rPr lang="fr-CA" sz="4800" dirty="0" smtClean="0"/>
              <a:t> the store.</a:t>
            </a:r>
            <a:endParaRPr lang="fr-CA" sz="4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</a:t>
            </a:r>
            <a:r>
              <a:rPr lang="fr-CA" dirty="0" err="1" smtClean="0"/>
              <a:t>movement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06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9" y="1096963"/>
            <a:ext cx="2784871" cy="3713162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700016" y="1124744"/>
            <a:ext cx="4192464" cy="3685000"/>
          </a:xfrm>
        </p:spPr>
        <p:txBody>
          <a:bodyPr>
            <a:normAutofit/>
          </a:bodyPr>
          <a:lstStyle/>
          <a:p>
            <a:r>
              <a:rPr lang="fr-CA" sz="4400" dirty="0" smtClean="0"/>
              <a:t>The man </a:t>
            </a:r>
            <a:r>
              <a:rPr lang="fr-CA" sz="4400" dirty="0" err="1" smtClean="0"/>
              <a:t>is</a:t>
            </a:r>
            <a:r>
              <a:rPr lang="fr-CA" sz="4400" dirty="0" smtClean="0"/>
              <a:t> </a:t>
            </a:r>
            <a:r>
              <a:rPr lang="fr-CA" sz="4400" dirty="0" err="1" smtClean="0"/>
              <a:t>climbing</a:t>
            </a:r>
            <a:r>
              <a:rPr lang="fr-CA" sz="4400" dirty="0" smtClean="0"/>
              <a:t> </a:t>
            </a:r>
            <a:r>
              <a:rPr lang="fr-CA" sz="4400" u="sng" dirty="0" smtClean="0">
                <a:solidFill>
                  <a:schemeClr val="accent3"/>
                </a:solidFill>
              </a:rPr>
              <a:t>out of </a:t>
            </a:r>
            <a:r>
              <a:rPr lang="fr-CA" sz="4400" dirty="0" smtClean="0"/>
              <a:t>the cave.</a:t>
            </a:r>
            <a:endParaRPr lang="fr-CA" sz="4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</a:t>
            </a:r>
            <a:r>
              <a:rPr lang="fr-CA" dirty="0" err="1" smtClean="0"/>
              <a:t>movement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52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9" y="1096963"/>
            <a:ext cx="2784871" cy="3713162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192464" cy="3699872"/>
          </a:xfrm>
        </p:spPr>
        <p:txBody>
          <a:bodyPr>
            <a:normAutofit/>
          </a:bodyPr>
          <a:lstStyle/>
          <a:p>
            <a:r>
              <a:rPr lang="fr-CA" sz="4000" dirty="0" smtClean="0"/>
              <a:t>The man </a:t>
            </a:r>
            <a:r>
              <a:rPr lang="fr-CA" sz="4000" dirty="0" err="1" smtClean="0"/>
              <a:t>is</a:t>
            </a:r>
            <a:r>
              <a:rPr lang="fr-CA" sz="4000" dirty="0" smtClean="0"/>
              <a:t> running </a:t>
            </a:r>
            <a:r>
              <a:rPr lang="fr-CA" sz="4000" u="sng" dirty="0" smtClean="0">
                <a:solidFill>
                  <a:schemeClr val="accent3"/>
                </a:solidFill>
              </a:rPr>
              <a:t>down</a:t>
            </a:r>
            <a:r>
              <a:rPr lang="fr-CA" sz="4000" dirty="0" smtClean="0"/>
              <a:t> the </a:t>
            </a:r>
            <a:r>
              <a:rPr lang="fr-CA" sz="4000" dirty="0" err="1" smtClean="0"/>
              <a:t>stairs</a:t>
            </a:r>
            <a:r>
              <a:rPr lang="fr-CA" sz="4000" dirty="0" smtClean="0"/>
              <a:t>.</a:t>
            </a:r>
            <a:endParaRPr lang="fr-CA" sz="4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DIRECTION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55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PREPOSITIONS OF DIRECTION</a:t>
            </a:r>
            <a:endParaRPr lang="fr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34668"/>
              </p:ext>
            </p:extLst>
          </p:nvPr>
        </p:nvGraphicFramePr>
        <p:xfrm>
          <a:off x="1043608" y="1124744"/>
          <a:ext cx="7128792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ENGLISH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FRENCH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ACROSS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 </a:t>
                      </a:r>
                      <a:r>
                        <a:rPr lang="fr-CA" sz="2400" b="1" dirty="0" smtClean="0"/>
                        <a:t>TRAVERS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AROUND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AUTOUR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THROUGH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PAR/À TRAVERS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UP/DOWN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EN HAUT</a:t>
                      </a:r>
                      <a:r>
                        <a:rPr lang="fr-CA" sz="2400" b="1" baseline="0" dirty="0" smtClean="0"/>
                        <a:t> / EN BAS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TO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À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TOWARD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VERS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IN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DANS</a:t>
                      </a:r>
                      <a:endParaRPr lang="fr-C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INTO 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DANS / 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OUT OF</a:t>
                      </a:r>
                      <a:endParaRPr lang="fr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b="1" dirty="0" smtClean="0"/>
                        <a:t>HORS DE / EN DEHORS DE</a:t>
                      </a:r>
                      <a:endParaRPr lang="fr-CA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7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3"/>
                </a:solidFill>
              </a:rPr>
              <a:t>In</a:t>
            </a:r>
            <a:r>
              <a:rPr lang="fr-CA" dirty="0" smtClean="0"/>
              <a:t>, </a:t>
            </a:r>
            <a:r>
              <a:rPr lang="fr-CA" dirty="0" smtClean="0">
                <a:solidFill>
                  <a:schemeClr val="accent3"/>
                </a:solidFill>
              </a:rPr>
              <a:t>on</a:t>
            </a:r>
            <a:r>
              <a:rPr lang="fr-CA" dirty="0" smtClean="0"/>
              <a:t> or </a:t>
            </a:r>
            <a:r>
              <a:rPr lang="fr-CA" dirty="0" err="1" smtClean="0">
                <a:solidFill>
                  <a:schemeClr val="accent3"/>
                </a:solidFill>
              </a:rPr>
              <a:t>at</a:t>
            </a:r>
            <a:r>
              <a:rPr lang="fr-CA" dirty="0" smtClean="0"/>
              <a:t>?</a:t>
            </a:r>
            <a:endParaRPr lang="fr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97158"/>
              </p:ext>
            </p:extLst>
          </p:nvPr>
        </p:nvGraphicFramePr>
        <p:xfrm>
          <a:off x="539552" y="1628800"/>
          <a:ext cx="828092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408"/>
                <a:gridCol w="3871205"/>
                <a:gridCol w="2760307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PREPOSITION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WHEN</a:t>
                      </a:r>
                      <a:r>
                        <a:rPr lang="fr-CA" baseline="0" dirty="0" smtClean="0"/>
                        <a:t> TO USE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EXAMPLE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IN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Names</a:t>
                      </a:r>
                      <a:r>
                        <a:rPr lang="fr-CA" baseline="0" dirty="0" smtClean="0"/>
                        <a:t> of </a:t>
                      </a:r>
                      <a:r>
                        <a:rPr lang="fr-CA" baseline="0" dirty="0" err="1" smtClean="0"/>
                        <a:t>towns</a:t>
                      </a:r>
                      <a:r>
                        <a:rPr lang="fr-CA" baseline="0" dirty="0" smtClean="0"/>
                        <a:t>, provinces, states or countries.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I live </a:t>
                      </a:r>
                      <a:r>
                        <a:rPr lang="fr-CA" b="1" dirty="0" smtClean="0"/>
                        <a:t>in</a:t>
                      </a:r>
                      <a:r>
                        <a:rPr lang="fr-CA" dirty="0" smtClean="0"/>
                        <a:t> Lac St-Jean.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ON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Name of </a:t>
                      </a:r>
                      <a:r>
                        <a:rPr lang="fr-CA" dirty="0" err="1" smtClean="0"/>
                        <a:t>steets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She</a:t>
                      </a:r>
                      <a:r>
                        <a:rPr lang="fr-CA" dirty="0" smtClean="0"/>
                        <a:t> </a:t>
                      </a:r>
                      <a:r>
                        <a:rPr lang="fr-CA" dirty="0" err="1" smtClean="0"/>
                        <a:t>lives</a:t>
                      </a:r>
                      <a:r>
                        <a:rPr lang="fr-CA" dirty="0" smtClean="0"/>
                        <a:t> </a:t>
                      </a:r>
                      <a:r>
                        <a:rPr lang="fr-CA" b="1" dirty="0" smtClean="0"/>
                        <a:t>on</a:t>
                      </a:r>
                      <a:r>
                        <a:rPr lang="fr-CA" dirty="0" smtClean="0"/>
                        <a:t> Brown</a:t>
                      </a:r>
                      <a:r>
                        <a:rPr lang="fr-CA" baseline="0" dirty="0" smtClean="0"/>
                        <a:t> </a:t>
                      </a:r>
                      <a:r>
                        <a:rPr lang="fr-CA" baseline="0" dirty="0" err="1" smtClean="0"/>
                        <a:t>street</a:t>
                      </a:r>
                      <a:r>
                        <a:rPr lang="fr-CA" baseline="0" dirty="0" smtClean="0"/>
                        <a:t>.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AT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House </a:t>
                      </a:r>
                      <a:r>
                        <a:rPr lang="fr-CA" dirty="0" err="1" smtClean="0"/>
                        <a:t>number</a:t>
                      </a:r>
                      <a:r>
                        <a:rPr lang="fr-CA" dirty="0" smtClean="0"/>
                        <a:t> and </a:t>
                      </a:r>
                      <a:r>
                        <a:rPr lang="fr-CA" dirty="0" err="1" smtClean="0"/>
                        <a:t>street</a:t>
                      </a:r>
                      <a:r>
                        <a:rPr lang="fr-CA" dirty="0" smtClean="0"/>
                        <a:t>, location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He </a:t>
                      </a:r>
                      <a:r>
                        <a:rPr lang="fr-CA" dirty="0" err="1" smtClean="0"/>
                        <a:t>lives</a:t>
                      </a:r>
                      <a:r>
                        <a:rPr lang="fr-CA" baseline="0" dirty="0" smtClean="0"/>
                        <a:t> </a:t>
                      </a:r>
                      <a:r>
                        <a:rPr lang="fr-CA" b="1" baseline="0" dirty="0" smtClean="0"/>
                        <a:t>at</a:t>
                      </a:r>
                      <a:r>
                        <a:rPr lang="fr-CA" baseline="0" dirty="0" smtClean="0"/>
                        <a:t> 23 victoria </a:t>
                      </a:r>
                      <a:r>
                        <a:rPr lang="fr-CA" baseline="0" dirty="0" err="1" smtClean="0"/>
                        <a:t>street</a:t>
                      </a:r>
                      <a:r>
                        <a:rPr lang="fr-CA" baseline="0" dirty="0" smtClean="0"/>
                        <a:t>.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r>
              <a:rPr lang="fr-CA" dirty="0" err="1" smtClean="0">
                <a:solidFill>
                  <a:schemeClr val="accent3"/>
                </a:solidFill>
              </a:rPr>
              <a:t>At</a:t>
            </a:r>
            <a:r>
              <a:rPr lang="fr-CA" dirty="0" smtClean="0"/>
              <a:t>, </a:t>
            </a:r>
            <a:r>
              <a:rPr lang="fr-CA" dirty="0" smtClean="0">
                <a:solidFill>
                  <a:schemeClr val="accent3"/>
                </a:solidFill>
              </a:rPr>
              <a:t>In</a:t>
            </a:r>
            <a:r>
              <a:rPr lang="fr-CA" dirty="0" smtClean="0"/>
              <a:t> or </a:t>
            </a:r>
            <a:r>
              <a:rPr lang="fr-CA" dirty="0" smtClean="0">
                <a:solidFill>
                  <a:schemeClr val="accent3"/>
                </a:solidFill>
              </a:rPr>
              <a:t>To</a:t>
            </a:r>
            <a:r>
              <a:rPr lang="fr-CA" dirty="0" smtClean="0"/>
              <a:t>?</a:t>
            </a: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95974"/>
              </p:ext>
            </p:extLst>
          </p:nvPr>
        </p:nvGraphicFramePr>
        <p:xfrm>
          <a:off x="395536" y="1772816"/>
          <a:ext cx="8280921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528392"/>
                <a:gridCol w="2952329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PREPOSITIONS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WHEN TO USE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EXAMPLE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AT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Location</a:t>
                      </a:r>
                      <a:r>
                        <a:rPr lang="fr-CA" baseline="0" dirty="0" smtClean="0"/>
                        <a:t> in </a:t>
                      </a:r>
                      <a:r>
                        <a:rPr lang="fr-CA" baseline="0" dirty="0" err="1" smtClean="0"/>
                        <a:t>general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We</a:t>
                      </a:r>
                      <a:r>
                        <a:rPr lang="fr-CA" dirty="0" smtClean="0"/>
                        <a:t> are at home</a:t>
                      </a:r>
                      <a:r>
                        <a:rPr lang="fr-CA" dirty="0" smtClean="0"/>
                        <a:t>.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IN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Specific</a:t>
                      </a:r>
                      <a:r>
                        <a:rPr lang="fr-CA" dirty="0" smtClean="0"/>
                        <a:t> place </a:t>
                      </a:r>
                      <a:r>
                        <a:rPr lang="fr-CA" dirty="0" err="1" smtClean="0"/>
                        <a:t>inside</a:t>
                      </a:r>
                      <a:r>
                        <a:rPr lang="fr-CA" dirty="0" smtClean="0"/>
                        <a:t>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We</a:t>
                      </a:r>
                      <a:r>
                        <a:rPr lang="fr-CA" dirty="0" smtClean="0"/>
                        <a:t> are in a </a:t>
                      </a:r>
                      <a:r>
                        <a:rPr lang="fr-CA" dirty="0" err="1" smtClean="0"/>
                        <a:t>kitchen</a:t>
                      </a:r>
                      <a:r>
                        <a:rPr lang="fr-CA" dirty="0" smtClean="0"/>
                        <a:t>.</a:t>
                      </a:r>
                      <a:endParaRPr lang="fr-CA" dirty="0"/>
                    </a:p>
                  </a:txBody>
                  <a:tcPr/>
                </a:tc>
              </a:tr>
              <a:tr h="759688">
                <a:tc>
                  <a:txBody>
                    <a:bodyPr/>
                    <a:lstStyle/>
                    <a:p>
                      <a:r>
                        <a:rPr lang="fr-CA" b="1" dirty="0" smtClean="0"/>
                        <a:t>TO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After</a:t>
                      </a:r>
                      <a:r>
                        <a:rPr lang="fr-CA" dirty="0" smtClean="0"/>
                        <a:t> </a:t>
                      </a:r>
                      <a:r>
                        <a:rPr lang="fr-CA" dirty="0" err="1" smtClean="0"/>
                        <a:t>verbs</a:t>
                      </a:r>
                      <a:r>
                        <a:rPr lang="fr-CA" dirty="0" smtClean="0"/>
                        <a:t> of motion: go, come, move, </a:t>
                      </a:r>
                      <a:r>
                        <a:rPr lang="fr-CA" dirty="0" err="1" smtClean="0"/>
                        <a:t>run</a:t>
                      </a:r>
                      <a:r>
                        <a:rPr lang="fr-CA" dirty="0" smtClean="0"/>
                        <a:t>, </a:t>
                      </a:r>
                      <a:r>
                        <a:rPr lang="fr-CA" dirty="0" err="1" smtClean="0"/>
                        <a:t>walk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They</a:t>
                      </a:r>
                      <a:r>
                        <a:rPr lang="fr-CA" dirty="0" smtClean="0"/>
                        <a:t> are </a:t>
                      </a:r>
                      <a:r>
                        <a:rPr lang="fr-CA" dirty="0" err="1" smtClean="0"/>
                        <a:t>moving</a:t>
                      </a:r>
                      <a:r>
                        <a:rPr lang="fr-CA" dirty="0" smtClean="0"/>
                        <a:t> to Ontario.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fr-CA" dirty="0" smtClean="0">
                <a:solidFill>
                  <a:srgbClr val="0070C0"/>
                </a:solidFill>
              </a:rPr>
              <a:t>In, on </a:t>
            </a:r>
            <a:r>
              <a:rPr lang="fr-CA" dirty="0" smtClean="0"/>
              <a:t>or </a:t>
            </a:r>
            <a:r>
              <a:rPr lang="fr-CA" dirty="0" err="1" smtClean="0">
                <a:solidFill>
                  <a:srgbClr val="0070C0"/>
                </a:solidFill>
              </a:rPr>
              <a:t>at</a:t>
            </a:r>
            <a:r>
              <a:rPr lang="fr-CA" dirty="0" smtClean="0"/>
              <a:t>?</a:t>
            </a:r>
            <a:endParaRPr lang="fr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77632"/>
              </p:ext>
            </p:extLst>
          </p:nvPr>
        </p:nvGraphicFramePr>
        <p:xfrm>
          <a:off x="539552" y="1916832"/>
          <a:ext cx="82089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592288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PREPOSITIONS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WHEN TO USE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EXAMPLE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IN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Months</a:t>
                      </a:r>
                      <a:r>
                        <a:rPr lang="fr-CA" dirty="0" smtClean="0"/>
                        <a:t>, </a:t>
                      </a:r>
                      <a:r>
                        <a:rPr lang="fr-CA" dirty="0" err="1" smtClean="0"/>
                        <a:t>years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My</a:t>
                      </a:r>
                      <a:r>
                        <a:rPr lang="fr-CA" dirty="0" smtClean="0"/>
                        <a:t> </a:t>
                      </a:r>
                      <a:r>
                        <a:rPr lang="fr-CA" dirty="0" err="1" smtClean="0"/>
                        <a:t>birthday</a:t>
                      </a:r>
                      <a:r>
                        <a:rPr lang="fr-CA" baseline="0" dirty="0" smtClean="0"/>
                        <a:t> </a:t>
                      </a:r>
                      <a:r>
                        <a:rPr lang="fr-CA" baseline="0" dirty="0" err="1" smtClean="0"/>
                        <a:t>is</a:t>
                      </a:r>
                      <a:r>
                        <a:rPr lang="fr-CA" baseline="0" dirty="0" smtClean="0"/>
                        <a:t> in </a:t>
                      </a:r>
                      <a:r>
                        <a:rPr lang="fr-CA" baseline="0" dirty="0" err="1" smtClean="0"/>
                        <a:t>January</a:t>
                      </a:r>
                      <a:r>
                        <a:rPr lang="fr-CA" baseline="0" dirty="0" smtClean="0"/>
                        <a:t>.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ON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Days</a:t>
                      </a:r>
                      <a:r>
                        <a:rPr lang="fr-CA" dirty="0" smtClean="0"/>
                        <a:t>, dates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We`ll</a:t>
                      </a:r>
                      <a:r>
                        <a:rPr lang="fr-CA" dirty="0" smtClean="0"/>
                        <a:t> </a:t>
                      </a:r>
                      <a:r>
                        <a:rPr lang="fr-CA" dirty="0" err="1" smtClean="0"/>
                        <a:t>be</a:t>
                      </a:r>
                      <a:r>
                        <a:rPr lang="fr-CA" dirty="0" smtClean="0"/>
                        <a:t> </a:t>
                      </a:r>
                      <a:r>
                        <a:rPr lang="fr-CA" dirty="0" err="1" smtClean="0"/>
                        <a:t>there</a:t>
                      </a:r>
                      <a:r>
                        <a:rPr lang="fr-CA" dirty="0" smtClean="0"/>
                        <a:t> on </a:t>
                      </a:r>
                      <a:r>
                        <a:rPr lang="fr-CA" dirty="0" err="1" smtClean="0"/>
                        <a:t>Monday</a:t>
                      </a:r>
                      <a:r>
                        <a:rPr lang="fr-CA" dirty="0" smtClean="0"/>
                        <a:t>.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AT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Time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The </a:t>
                      </a:r>
                      <a:r>
                        <a:rPr lang="fr-CA" dirty="0" err="1" smtClean="0"/>
                        <a:t>game</a:t>
                      </a:r>
                      <a:r>
                        <a:rPr lang="fr-CA" dirty="0" smtClean="0"/>
                        <a:t> </a:t>
                      </a:r>
                      <a:r>
                        <a:rPr lang="fr-CA" dirty="0" err="1" smtClean="0"/>
                        <a:t>starts</a:t>
                      </a:r>
                      <a:r>
                        <a:rPr lang="fr-CA" dirty="0" smtClean="0"/>
                        <a:t> at 7:30.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7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" y="1196752"/>
            <a:ext cx="3010381" cy="3291626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3923928" y="1340768"/>
            <a:ext cx="4968552" cy="30963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4000" dirty="0" smtClean="0"/>
              <a:t>The cat </a:t>
            </a:r>
            <a:r>
              <a:rPr lang="fr-CA" sz="4000" dirty="0" err="1" smtClean="0"/>
              <a:t>is</a:t>
            </a:r>
            <a:r>
              <a:rPr lang="fr-CA" sz="4000" dirty="0" smtClean="0"/>
              <a:t> </a:t>
            </a:r>
            <a:r>
              <a:rPr lang="fr-CA" sz="4000" u="sng" dirty="0" err="1" smtClean="0">
                <a:solidFill>
                  <a:schemeClr val="accent3"/>
                </a:solidFill>
              </a:rPr>
              <a:t>inside</a:t>
            </a:r>
            <a:r>
              <a:rPr lang="fr-CA" sz="4000" dirty="0" smtClean="0"/>
              <a:t> the dresser.</a:t>
            </a:r>
            <a:br>
              <a:rPr lang="fr-CA" sz="4000" dirty="0" smtClean="0"/>
            </a:br>
            <a:endParaRPr lang="fr-CA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fr-CA" sz="4000" dirty="0" smtClean="0"/>
              <a:t>The dog </a:t>
            </a:r>
            <a:r>
              <a:rPr lang="fr-CA" sz="4000" dirty="0" err="1" smtClean="0"/>
              <a:t>is</a:t>
            </a:r>
            <a:r>
              <a:rPr lang="fr-CA" sz="4000" dirty="0" smtClean="0"/>
              <a:t> </a:t>
            </a:r>
            <a:r>
              <a:rPr lang="fr-CA" sz="4000" u="sng" dirty="0" err="1" smtClean="0">
                <a:solidFill>
                  <a:schemeClr val="accent3"/>
                </a:solidFill>
              </a:rPr>
              <a:t>outside</a:t>
            </a:r>
            <a:r>
              <a:rPr lang="fr-CA" sz="4000" dirty="0" smtClean="0"/>
              <a:t> the dresser.</a:t>
            </a:r>
            <a:endParaRPr lang="fr-CA" sz="4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Place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03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520940" cy="548640"/>
          </a:xfrm>
        </p:spPr>
        <p:txBody>
          <a:bodyPr/>
          <a:lstStyle/>
          <a:p>
            <a:pPr algn="ctr"/>
            <a:r>
              <a:rPr lang="fr-CA" dirty="0" smtClean="0"/>
              <a:t>COMPLETE PAGES IN GRAMMAR BOOK: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CA" sz="3600" dirty="0" smtClean="0"/>
          </a:p>
          <a:p>
            <a:pPr algn="ctr"/>
            <a:endParaRPr lang="fr-CA" sz="5400" dirty="0"/>
          </a:p>
          <a:p>
            <a:pPr algn="ctr"/>
            <a:r>
              <a:rPr lang="fr-CA" sz="5400" dirty="0" smtClean="0"/>
              <a:t>P</a:t>
            </a:r>
            <a:r>
              <a:rPr lang="fr-CA" sz="5400" dirty="0" smtClean="0">
                <a:solidFill>
                  <a:srgbClr val="FF0000"/>
                </a:solidFill>
              </a:rPr>
              <a:t>. 172, 173, 174</a:t>
            </a:r>
            <a:endParaRPr lang="fr-C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" y="1484784"/>
            <a:ext cx="3455533" cy="2592288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3923928" y="1097280"/>
            <a:ext cx="5112568" cy="36998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4000" dirty="0" smtClean="0"/>
              <a:t>The dog </a:t>
            </a:r>
            <a:r>
              <a:rPr lang="fr-CA" sz="4000" dirty="0" err="1" smtClean="0"/>
              <a:t>is</a:t>
            </a:r>
            <a:r>
              <a:rPr lang="fr-CA" sz="4000" dirty="0" smtClean="0"/>
              <a:t> </a:t>
            </a:r>
            <a:r>
              <a:rPr lang="fr-CA" sz="4000" u="sng" dirty="0" err="1" smtClean="0">
                <a:solidFill>
                  <a:schemeClr val="accent3"/>
                </a:solidFill>
              </a:rPr>
              <a:t>beside</a:t>
            </a:r>
            <a:r>
              <a:rPr lang="fr-CA" sz="4000" u="sng" dirty="0" smtClean="0">
                <a:solidFill>
                  <a:schemeClr val="accent3"/>
                </a:solidFill>
              </a:rPr>
              <a:t> </a:t>
            </a:r>
            <a:r>
              <a:rPr lang="fr-CA" sz="4000" dirty="0" smtClean="0"/>
              <a:t>the </a:t>
            </a:r>
            <a:r>
              <a:rPr lang="fr-CA" sz="4000" dirty="0" err="1" smtClean="0"/>
              <a:t>stereo</a:t>
            </a:r>
            <a:r>
              <a:rPr lang="fr-CA" sz="4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r-CA" sz="4000" dirty="0"/>
          </a:p>
          <a:p>
            <a:pPr marL="514350" indent="-514350">
              <a:buFont typeface="+mj-lt"/>
              <a:buAutoNum type="arabicPeriod"/>
            </a:pPr>
            <a:r>
              <a:rPr lang="fr-CA" sz="4000" dirty="0" smtClean="0"/>
              <a:t>The dog </a:t>
            </a:r>
            <a:r>
              <a:rPr lang="fr-CA" sz="4000" dirty="0" err="1" smtClean="0"/>
              <a:t>is</a:t>
            </a:r>
            <a:r>
              <a:rPr lang="fr-CA" sz="4000" dirty="0" smtClean="0"/>
              <a:t> </a:t>
            </a:r>
            <a:r>
              <a:rPr lang="fr-CA" sz="4000" u="sng" dirty="0" err="1" smtClean="0">
                <a:solidFill>
                  <a:schemeClr val="accent3"/>
                </a:solidFill>
              </a:rPr>
              <a:t>near</a:t>
            </a:r>
            <a:r>
              <a:rPr lang="fr-CA" sz="4000" dirty="0" smtClean="0"/>
              <a:t> the </a:t>
            </a:r>
            <a:r>
              <a:rPr lang="fr-CA" sz="4000" dirty="0" err="1" smtClean="0"/>
              <a:t>stereo</a:t>
            </a:r>
            <a:r>
              <a:rPr lang="fr-CA" sz="4000" dirty="0" smtClean="0"/>
              <a:t>.</a:t>
            </a:r>
            <a:endParaRPr lang="fr-CA" sz="4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place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579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" y="1073719"/>
            <a:ext cx="2681112" cy="3579417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3707904" y="1412776"/>
            <a:ext cx="4968552" cy="29523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3200" dirty="0" smtClean="0"/>
              <a:t>The cat </a:t>
            </a:r>
            <a:r>
              <a:rPr lang="fr-CA" sz="3200" dirty="0" err="1" smtClean="0"/>
              <a:t>is</a:t>
            </a:r>
            <a:r>
              <a:rPr lang="fr-CA" sz="3200" dirty="0" smtClean="0"/>
              <a:t> </a:t>
            </a:r>
            <a:r>
              <a:rPr lang="fr-CA" sz="3200" u="sng" dirty="0" smtClean="0">
                <a:solidFill>
                  <a:schemeClr val="accent3"/>
                </a:solidFill>
              </a:rPr>
              <a:t>on </a:t>
            </a:r>
            <a:r>
              <a:rPr lang="fr-CA" sz="3200" dirty="0" smtClean="0"/>
              <a:t>the table.</a:t>
            </a:r>
          </a:p>
          <a:p>
            <a:pPr marL="514350" indent="-514350">
              <a:buFont typeface="+mj-lt"/>
              <a:buAutoNum type="arabicPeriod"/>
            </a:pPr>
            <a:endParaRPr lang="fr-CA" sz="3200" dirty="0"/>
          </a:p>
          <a:p>
            <a:pPr marL="514350" indent="-514350">
              <a:buFont typeface="+mj-lt"/>
              <a:buAutoNum type="arabicPeriod"/>
            </a:pPr>
            <a:r>
              <a:rPr lang="fr-CA" sz="3200" dirty="0" smtClean="0"/>
              <a:t>The cat </a:t>
            </a:r>
            <a:r>
              <a:rPr lang="fr-CA" sz="3200" dirty="0" err="1" smtClean="0"/>
              <a:t>is</a:t>
            </a:r>
            <a:r>
              <a:rPr lang="fr-CA" sz="3200" dirty="0" smtClean="0"/>
              <a:t> </a:t>
            </a:r>
            <a:r>
              <a:rPr lang="fr-CA" sz="3200" u="sng" dirty="0" smtClean="0">
                <a:solidFill>
                  <a:schemeClr val="accent3"/>
                </a:solidFill>
              </a:rPr>
              <a:t>on top of</a:t>
            </a:r>
            <a:r>
              <a:rPr lang="fr-CA" sz="3200" dirty="0" smtClean="0"/>
              <a:t> the table.</a:t>
            </a:r>
            <a:endParaRPr lang="fr-CA" sz="32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Place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54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295134" cy="2479248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716016" y="1916832"/>
            <a:ext cx="4264472" cy="15841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/>
              <a:t>The </a:t>
            </a:r>
            <a:r>
              <a:rPr lang="fr-CA" dirty="0" err="1" smtClean="0"/>
              <a:t>bookshelf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u="sng" dirty="0" err="1" smtClean="0">
                <a:solidFill>
                  <a:schemeClr val="accent3"/>
                </a:solidFill>
              </a:rPr>
              <a:t>between</a:t>
            </a:r>
            <a:r>
              <a:rPr lang="fr-CA" dirty="0" smtClean="0"/>
              <a:t> the cats.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Place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700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50246"/>
            <a:ext cx="3600400" cy="3258873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211960" y="1124744"/>
            <a:ext cx="4752528" cy="368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4000" dirty="0" smtClean="0"/>
              <a:t>The cat </a:t>
            </a:r>
            <a:r>
              <a:rPr lang="fr-CA" sz="4000" dirty="0" err="1" smtClean="0"/>
              <a:t>is</a:t>
            </a:r>
            <a:r>
              <a:rPr lang="fr-CA" sz="4000" dirty="0" smtClean="0"/>
              <a:t> </a:t>
            </a:r>
            <a:r>
              <a:rPr lang="fr-CA" sz="4000" u="sng" dirty="0" err="1" smtClean="0">
                <a:solidFill>
                  <a:schemeClr val="accent3"/>
                </a:solidFill>
              </a:rPr>
              <a:t>behind</a:t>
            </a:r>
            <a:r>
              <a:rPr lang="fr-CA" sz="4000" dirty="0" smtClean="0"/>
              <a:t> the computer.</a:t>
            </a:r>
            <a:endParaRPr lang="fr-CA" sz="4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place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90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2913892" cy="3096344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067944" y="1124744"/>
            <a:ext cx="4896544" cy="33843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4400" dirty="0" smtClean="0"/>
              <a:t>The dog </a:t>
            </a:r>
            <a:r>
              <a:rPr lang="fr-CA" sz="4400" dirty="0" err="1" smtClean="0"/>
              <a:t>is</a:t>
            </a:r>
            <a:r>
              <a:rPr lang="fr-CA" sz="4400" dirty="0" smtClean="0"/>
              <a:t> </a:t>
            </a:r>
            <a:r>
              <a:rPr lang="fr-CA" sz="4400" u="sng" dirty="0" smtClean="0">
                <a:solidFill>
                  <a:schemeClr val="accent3"/>
                </a:solidFill>
              </a:rPr>
              <a:t>in front of</a:t>
            </a:r>
            <a:r>
              <a:rPr lang="fr-CA" sz="4400" dirty="0" smtClean="0">
                <a:solidFill>
                  <a:schemeClr val="accent3"/>
                </a:solidFill>
              </a:rPr>
              <a:t> </a:t>
            </a:r>
            <a:r>
              <a:rPr lang="fr-CA" sz="4400" dirty="0" smtClean="0"/>
              <a:t>the painting.</a:t>
            </a:r>
            <a:endParaRPr lang="fr-CA" sz="4400" u="sng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Place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54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528392" cy="3384669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536504" cy="37444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4000" dirty="0" smtClean="0"/>
              <a:t>The cat </a:t>
            </a:r>
            <a:r>
              <a:rPr lang="fr-CA" sz="4000" dirty="0" err="1" smtClean="0"/>
              <a:t>is</a:t>
            </a:r>
            <a:r>
              <a:rPr lang="fr-CA" sz="4000" dirty="0" smtClean="0"/>
              <a:t> </a:t>
            </a:r>
            <a:r>
              <a:rPr lang="fr-CA" sz="4000" dirty="0" err="1" smtClean="0"/>
              <a:t>sitting</a:t>
            </a:r>
            <a:r>
              <a:rPr lang="fr-CA" sz="4000" dirty="0" smtClean="0"/>
              <a:t> </a:t>
            </a:r>
            <a:r>
              <a:rPr lang="fr-CA" sz="4000" u="sng" dirty="0" err="1" smtClean="0">
                <a:solidFill>
                  <a:schemeClr val="accent3"/>
                </a:solidFill>
              </a:rPr>
              <a:t>under</a:t>
            </a:r>
            <a:r>
              <a:rPr lang="fr-CA" sz="4000" u="sng" dirty="0" smtClean="0">
                <a:solidFill>
                  <a:schemeClr val="accent3"/>
                </a:solidFill>
              </a:rPr>
              <a:t> </a:t>
            </a:r>
            <a:r>
              <a:rPr lang="fr-CA" sz="4000" dirty="0" smtClean="0"/>
              <a:t>the dog.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4000" dirty="0" smtClean="0"/>
              <a:t>The dog </a:t>
            </a:r>
            <a:r>
              <a:rPr lang="fr-CA" sz="4000" dirty="0" err="1" smtClean="0"/>
              <a:t>is</a:t>
            </a:r>
            <a:r>
              <a:rPr lang="fr-CA" sz="4000" dirty="0" smtClean="0"/>
              <a:t> </a:t>
            </a:r>
            <a:r>
              <a:rPr lang="fr-CA" sz="4000" dirty="0" err="1" smtClean="0"/>
              <a:t>sitting</a:t>
            </a:r>
            <a:r>
              <a:rPr lang="fr-CA" sz="4000" dirty="0" smtClean="0"/>
              <a:t>  </a:t>
            </a:r>
            <a:r>
              <a:rPr lang="fr-CA" sz="4000" u="sng" dirty="0" err="1" smtClean="0">
                <a:solidFill>
                  <a:schemeClr val="accent3"/>
                </a:solidFill>
              </a:rPr>
              <a:t>above</a:t>
            </a:r>
            <a:r>
              <a:rPr lang="fr-CA" sz="4000" dirty="0" smtClean="0"/>
              <a:t> the cat.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Prepositions</a:t>
            </a:r>
            <a:r>
              <a:rPr lang="fr-CA" dirty="0" smtClean="0"/>
              <a:t> of place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82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500</TotalTime>
  <Words>603</Words>
  <Application>Microsoft Office PowerPoint</Application>
  <PresentationFormat>Affichage à l'écran (4:3)</PresentationFormat>
  <Paragraphs>168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Angles</vt:lpstr>
      <vt:lpstr>Prepositions</vt:lpstr>
      <vt:lpstr>What is a preposition?</vt:lpstr>
      <vt:lpstr>Prepositions of Place</vt:lpstr>
      <vt:lpstr>Prepositions of place</vt:lpstr>
      <vt:lpstr>Prepositions of Place</vt:lpstr>
      <vt:lpstr>Prepositions of Place</vt:lpstr>
      <vt:lpstr>Prepositions of place</vt:lpstr>
      <vt:lpstr>Prepositions of Place</vt:lpstr>
      <vt:lpstr>Prepositions of place</vt:lpstr>
      <vt:lpstr>PREPOSITIONS OF PLACE</vt:lpstr>
      <vt:lpstr>Activity #1</vt:lpstr>
      <vt:lpstr>Présentation PowerPoint</vt:lpstr>
      <vt:lpstr>THE LIST OF OBJECTS FROM THE PICTURES</vt:lpstr>
      <vt:lpstr>Prepositions of Movement</vt:lpstr>
      <vt:lpstr>Prepositions of DIRECTION</vt:lpstr>
      <vt:lpstr>Prepositions of DIRECTION</vt:lpstr>
      <vt:lpstr>Prepositions of DIRECTION</vt:lpstr>
      <vt:lpstr>Prepositions of DIRECTION</vt:lpstr>
      <vt:lpstr>Prepositions of DIRECTION</vt:lpstr>
      <vt:lpstr>Prepositions of DIRECTION</vt:lpstr>
      <vt:lpstr>Prepositions of DIRECTION</vt:lpstr>
      <vt:lpstr>Prepositions of movement</vt:lpstr>
      <vt:lpstr>Prepositions of movement</vt:lpstr>
      <vt:lpstr>Prepositions of movement</vt:lpstr>
      <vt:lpstr>Prepositions of DIRECTION</vt:lpstr>
      <vt:lpstr>PREPOSITIONS OF DIRECTION</vt:lpstr>
      <vt:lpstr>In, on or at?</vt:lpstr>
      <vt:lpstr>At, In or To?</vt:lpstr>
      <vt:lpstr>In, on or at?</vt:lpstr>
      <vt:lpstr>COMPLETE PAGES IN GRAMMAR BOOK: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Trottier</dc:creator>
  <cp:lastModifiedBy>Ranalli David</cp:lastModifiedBy>
  <cp:revision>38</cp:revision>
  <dcterms:created xsi:type="dcterms:W3CDTF">2011-11-17T05:17:15Z</dcterms:created>
  <dcterms:modified xsi:type="dcterms:W3CDTF">2015-02-06T18:31:30Z</dcterms:modified>
</cp:coreProperties>
</file>