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9" r:id="rId4"/>
    <p:sldId id="258" r:id="rId5"/>
    <p:sldId id="261" r:id="rId6"/>
    <p:sldId id="262" r:id="rId7"/>
    <p:sldId id="265" r:id="rId8"/>
    <p:sldId id="267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F63366-56E9-42B8-9C4C-FE2193F91D71}" type="datetimeFigureOut">
              <a:rPr lang="fr-CA" smtClean="0"/>
              <a:t>2014-11-12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5611C6-41C1-4B7B-AF5D-9CD87371F51C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8000" dirty="0" smtClean="0"/>
              <a:t>COMPARATIVE </a:t>
            </a:r>
            <a:r>
              <a:rPr lang="fr-CA" sz="8000" dirty="0" smtClean="0"/>
              <a:t>&amp; SUPERLATIVE</a:t>
            </a:r>
            <a:endParaRPr lang="fr-CA" sz="8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1" dirty="0" smtClean="0"/>
              <a:t>ADJECTIVE GRAMMAR NOTES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401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ANSWERS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051720" y="18940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LARGEST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2483768" y="227772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FASTER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923928" y="268556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THE BEST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1475656" y="308344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SUNNIER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3131840" y="35730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THE WETTEST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863489" y="39423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HEAVIER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1833272" y="4437112"/>
            <a:ext cx="2957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THE MOST INTERESTING</a:t>
            </a:r>
            <a:endParaRPr lang="fr-CA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636168" y="4862295"/>
            <a:ext cx="211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MORE EXCITING</a:t>
            </a:r>
            <a:endParaRPr lang="fr-CA" dirty="0"/>
          </a:p>
        </p:txBody>
      </p:sp>
      <p:sp>
        <p:nvSpPr>
          <p:cNvPr id="13" name="ZoneTexte 12"/>
          <p:cNvSpPr txBox="1"/>
          <p:nvPr/>
        </p:nvSpPr>
        <p:spPr>
          <a:xfrm>
            <a:off x="2879812" y="533233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LARGEST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3311860" y="5715153"/>
            <a:ext cx="2412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MOST EXPENSIVE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0291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GRAMMAR BOOK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PAGE </a:t>
            </a:r>
            <a:r>
              <a:rPr lang="en-US" sz="3600" b="1" dirty="0" smtClean="0">
                <a:solidFill>
                  <a:srgbClr val="FF0000"/>
                </a:solidFill>
              </a:rPr>
              <a:t>169</a:t>
            </a:r>
            <a:r>
              <a:rPr lang="en-US" sz="3600" b="1" dirty="0" smtClean="0">
                <a:solidFill>
                  <a:schemeClr val="tx1"/>
                </a:solidFill>
              </a:rPr>
              <a:t> + </a:t>
            </a:r>
            <a:r>
              <a:rPr lang="en-US" sz="3600" b="1" dirty="0" smtClean="0">
                <a:solidFill>
                  <a:srgbClr val="FF0000"/>
                </a:solidFill>
              </a:rPr>
              <a:t>170 (#1, #2)</a:t>
            </a: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 IN YOUR GRAMMAR ACTIVITY BOOK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57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8000" dirty="0" smtClean="0"/>
              <a:t>DEFINITION</a:t>
            </a:r>
            <a:endParaRPr lang="fr-CA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196952"/>
          </a:xfrm>
        </p:spPr>
        <p:txBody>
          <a:bodyPr/>
          <a:lstStyle/>
          <a:p>
            <a:r>
              <a:rPr lang="fr-CA" b="1" dirty="0" smtClean="0">
                <a:solidFill>
                  <a:schemeClr val="tx1"/>
                </a:solidFill>
              </a:rPr>
              <a:t>USED ONLY WITH ADJECTIVES</a:t>
            </a:r>
          </a:p>
          <a:p>
            <a:endParaRPr lang="fr-CA" dirty="0">
              <a:solidFill>
                <a:schemeClr val="tx1"/>
              </a:solidFill>
            </a:endParaRPr>
          </a:p>
          <a:p>
            <a:r>
              <a:rPr lang="fr-CA" b="1" dirty="0" smtClean="0">
                <a:solidFill>
                  <a:schemeClr val="tx1"/>
                </a:solidFill>
              </a:rPr>
              <a:t>COMPARATIVE: </a:t>
            </a:r>
            <a:r>
              <a:rPr lang="fr-CA" dirty="0" smtClean="0">
                <a:solidFill>
                  <a:schemeClr val="tx1"/>
                </a:solidFill>
              </a:rPr>
              <a:t>TO COMPARE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  <a:p>
            <a:r>
              <a:rPr lang="fr-CA" b="1" dirty="0" smtClean="0">
                <a:solidFill>
                  <a:schemeClr val="tx1"/>
                </a:solidFill>
              </a:rPr>
              <a:t>SUPERLATIVE: </a:t>
            </a:r>
            <a:r>
              <a:rPr lang="fr-CA" dirty="0" smtClean="0">
                <a:solidFill>
                  <a:schemeClr val="tx1"/>
                </a:solidFill>
              </a:rPr>
              <a:t>EXTREME 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6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COMPARATIVE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913" y="1700808"/>
            <a:ext cx="9144000" cy="5040560"/>
          </a:xfrm>
        </p:spPr>
        <p:txBody>
          <a:bodyPr>
            <a:normAutofit fontScale="85000" lnSpcReduction="20000"/>
          </a:bodyPr>
          <a:lstStyle/>
          <a:p>
            <a:r>
              <a:rPr lang="fr-CA" b="1" dirty="0" smtClean="0">
                <a:solidFill>
                  <a:srgbClr val="00B050"/>
                </a:solidFill>
              </a:rPr>
              <a:t>1) </a:t>
            </a:r>
            <a:r>
              <a:rPr lang="fr-CA" b="1" dirty="0" smtClean="0">
                <a:solidFill>
                  <a:srgbClr val="00B050"/>
                </a:solidFill>
              </a:rPr>
              <a:t>ADJECTIVE WITH TWO </a:t>
            </a:r>
            <a:r>
              <a:rPr lang="fr-CA" b="1" dirty="0" smtClean="0">
                <a:solidFill>
                  <a:srgbClr val="00B050"/>
                </a:solidFill>
              </a:rPr>
              <a:t>OR THREE SYLLABLES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dirty="0" smtClean="0"/>
              <a:t>    </a:t>
            </a:r>
            <a:r>
              <a:rPr lang="fr-CA" dirty="0" smtClean="0">
                <a:solidFill>
                  <a:schemeClr val="tx1"/>
                </a:solidFill>
              </a:rPr>
              <a:t>RULE: MORE + (ADJ) + THAN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>
                <a:solidFill>
                  <a:schemeClr val="tx1"/>
                </a:solidFill>
              </a:rPr>
              <a:t>    FAMOUS </a:t>
            </a:r>
            <a:r>
              <a:rPr lang="fr-CA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>MORE</a:t>
            </a:r>
            <a:r>
              <a:rPr lang="fr-CA" dirty="0" smtClean="0">
                <a:sym typeface="Wingdings" pitchFamily="2" charset="2"/>
              </a:rPr>
              <a:t> </a:t>
            </a:r>
            <a:r>
              <a:rPr lang="fr-CA" dirty="0" smtClean="0">
                <a:solidFill>
                  <a:schemeClr val="tx1"/>
                </a:solidFill>
                <a:sym typeface="Wingdings" pitchFamily="2" charset="2"/>
              </a:rPr>
              <a:t>FAMOUS</a:t>
            </a:r>
            <a:r>
              <a:rPr lang="fr-CA" dirty="0" smtClean="0">
                <a:sym typeface="Wingdings" pitchFamily="2" charset="2"/>
              </a:rPr>
              <a:t> </a:t>
            </a: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>THAN</a:t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fr-CA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fr-CA" dirty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fr-CA" b="1" dirty="0" smtClean="0">
                <a:solidFill>
                  <a:srgbClr val="00B050"/>
                </a:solidFill>
                <a:sym typeface="Wingdings" pitchFamily="2" charset="2"/>
              </a:rPr>
              <a:t>2) </a:t>
            </a:r>
            <a:r>
              <a:rPr lang="fr-CA" b="1" dirty="0">
                <a:solidFill>
                  <a:srgbClr val="00B050"/>
                </a:solidFill>
                <a:sym typeface="Wingdings" pitchFamily="2" charset="2"/>
              </a:rPr>
              <a:t>ADJECTIVE WITH TWO SYLLABLES ENDING IN A CONSONANT+Y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fr-CA" dirty="0">
                <a:solidFill>
                  <a:schemeClr val="tx1"/>
                </a:solidFill>
                <a:sym typeface="Wingdings" pitchFamily="2" charset="2"/>
              </a:rPr>
            </a:b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    RULE: REMOVE `Y` AND + IER  + THAN</a:t>
            </a:r>
            <a:br>
              <a:rPr lang="fr-CA" dirty="0">
                <a:solidFill>
                  <a:schemeClr val="tx1"/>
                </a:solidFill>
                <a:sym typeface="Wingdings" pitchFamily="2" charset="2"/>
              </a:rPr>
            </a:b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    PRETTY  PRETT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IER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>THAN </a:t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fr-CA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fr-CA" b="1" dirty="0" smtClean="0">
                <a:solidFill>
                  <a:srgbClr val="00B050"/>
                </a:solidFill>
                <a:sym typeface="Wingdings" pitchFamily="2" charset="2"/>
              </a:rPr>
              <a:t>3) </a:t>
            </a:r>
            <a:r>
              <a:rPr lang="fr-CA" b="1" dirty="0">
                <a:solidFill>
                  <a:srgbClr val="00B050"/>
                </a:solidFill>
                <a:sym typeface="Wingdings" pitchFamily="2" charset="2"/>
              </a:rPr>
              <a:t>ADJECTIVE WITH ONE SYLLABLE (consonant-</a:t>
            </a:r>
            <a:r>
              <a:rPr lang="fr-CA" b="1" dirty="0" err="1">
                <a:solidFill>
                  <a:srgbClr val="00B050"/>
                </a:solidFill>
                <a:sym typeface="Wingdings" pitchFamily="2" charset="2"/>
              </a:rPr>
              <a:t>vowel</a:t>
            </a:r>
            <a:r>
              <a:rPr lang="fr-CA" b="1" dirty="0">
                <a:solidFill>
                  <a:srgbClr val="00B050"/>
                </a:solidFill>
                <a:sym typeface="Wingdings" pitchFamily="2" charset="2"/>
              </a:rPr>
              <a:t>-consonant)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     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RULE: ADD THE LAST LETTER OF THE WORD + ER + THAN</a:t>
            </a:r>
            <a:br>
              <a:rPr lang="fr-CA" dirty="0">
                <a:solidFill>
                  <a:schemeClr val="tx1"/>
                </a:solidFill>
                <a:sym typeface="Wingdings" pitchFamily="2" charset="2"/>
              </a:rPr>
            </a:b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    BIG  BIG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GER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>THAN</a:t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fr-CA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fr-CA" b="1" dirty="0" smtClean="0">
                <a:solidFill>
                  <a:srgbClr val="00B050"/>
                </a:solidFill>
              </a:rPr>
              <a:t>4)  ADJECTIVE </a:t>
            </a:r>
            <a:r>
              <a:rPr lang="fr-CA" b="1" dirty="0">
                <a:solidFill>
                  <a:srgbClr val="00B050"/>
                </a:solidFill>
              </a:rPr>
              <a:t>WITH ONE SYLLABLE</a:t>
            </a:r>
            <a:r>
              <a:rPr lang="fr-CA" b="1" dirty="0">
                <a:solidFill>
                  <a:prstClr val="black"/>
                </a:solidFill>
              </a:rPr>
              <a:t/>
            </a:r>
            <a:br>
              <a:rPr lang="fr-CA" b="1" dirty="0">
                <a:solidFill>
                  <a:prstClr val="black"/>
                </a:solidFill>
              </a:rPr>
            </a:br>
            <a:r>
              <a:rPr lang="fr-CA" dirty="0">
                <a:solidFill>
                  <a:prstClr val="black"/>
                </a:solidFill>
              </a:rPr>
              <a:t>      RULE: ADD –ER TO THE ADJECTIVE + THAN</a:t>
            </a:r>
            <a:endParaRPr lang="fr-CA" dirty="0">
              <a:solidFill>
                <a:srgbClr val="55554A"/>
              </a:solidFill>
            </a:endParaRPr>
          </a:p>
          <a:p>
            <a:pPr marL="0" lvl="0" indent="0">
              <a:buClr>
                <a:srgbClr val="F4680B"/>
              </a:buClr>
              <a:buNone/>
            </a:pPr>
            <a:r>
              <a:rPr lang="fr-CA" dirty="0">
                <a:solidFill>
                  <a:prstClr val="black"/>
                </a:solidFill>
              </a:rPr>
              <a:t>     </a:t>
            </a:r>
            <a:r>
              <a:rPr lang="fr-CA" dirty="0" smtClean="0">
                <a:solidFill>
                  <a:prstClr val="black"/>
                </a:solidFill>
              </a:rPr>
              <a:t>      </a:t>
            </a:r>
            <a:r>
              <a:rPr lang="fr-CA" dirty="0">
                <a:solidFill>
                  <a:prstClr val="black"/>
                </a:solidFill>
              </a:rPr>
              <a:t>OLD </a:t>
            </a:r>
            <a:r>
              <a:rPr lang="fr-CA" dirty="0">
                <a:solidFill>
                  <a:prstClr val="black"/>
                </a:solidFill>
                <a:sym typeface="Wingdings" pitchFamily="2" charset="2"/>
              </a:rPr>
              <a:t> OLD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ER</a:t>
            </a:r>
            <a:r>
              <a:rPr lang="fr-CA" dirty="0">
                <a:solidFill>
                  <a:srgbClr val="55554A"/>
                </a:solidFill>
                <a:sym typeface="Wingdings" pitchFamily="2" charset="2"/>
              </a:rPr>
              <a:t> 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THAN</a:t>
            </a:r>
          </a:p>
          <a:p>
            <a:endParaRPr lang="fr-CA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09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PRACTICE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1- FAST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2- SMALL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3- HANDSOME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4- FUNNY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5- HOT</a:t>
            </a:r>
            <a:br>
              <a:rPr lang="fr-CA" dirty="0" smtClean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6- SAD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248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SUPERLATIVE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824536"/>
          </a:xfrm>
        </p:spPr>
        <p:txBody>
          <a:bodyPr>
            <a:normAutofit fontScale="85000" lnSpcReduction="20000"/>
          </a:bodyPr>
          <a:lstStyle/>
          <a:p>
            <a:r>
              <a:rPr lang="fr-CA" b="1" dirty="0">
                <a:solidFill>
                  <a:srgbClr val="00B050"/>
                </a:solidFill>
              </a:rPr>
              <a:t>1</a:t>
            </a:r>
            <a:r>
              <a:rPr lang="fr-CA" b="1" dirty="0" smtClean="0">
                <a:solidFill>
                  <a:srgbClr val="00B050"/>
                </a:solidFill>
              </a:rPr>
              <a:t>) </a:t>
            </a:r>
            <a:r>
              <a:rPr lang="fr-CA" b="1" dirty="0">
                <a:solidFill>
                  <a:srgbClr val="00B050"/>
                </a:solidFill>
              </a:rPr>
              <a:t>ADJECTIVE WITH TWO </a:t>
            </a:r>
            <a:r>
              <a:rPr lang="fr-CA" b="1" dirty="0" smtClean="0">
                <a:solidFill>
                  <a:srgbClr val="00B050"/>
                </a:solidFill>
              </a:rPr>
              <a:t>SYLLABLES OR THREE SYLLABLES</a:t>
            </a:r>
            <a:r>
              <a:rPr lang="fr-CA" b="1" dirty="0"/>
              <a:t/>
            </a:r>
            <a:br>
              <a:rPr lang="fr-CA" b="1" dirty="0"/>
            </a:br>
            <a:r>
              <a:rPr lang="fr-CA" dirty="0"/>
              <a:t>    </a:t>
            </a:r>
            <a:r>
              <a:rPr lang="fr-CA" dirty="0">
                <a:solidFill>
                  <a:schemeClr val="tx1"/>
                </a:solidFill>
              </a:rPr>
              <a:t>RULE: ADD </a:t>
            </a:r>
            <a:r>
              <a:rPr lang="fr-CA" dirty="0" smtClean="0">
                <a:solidFill>
                  <a:schemeClr val="tx1"/>
                </a:solidFill>
              </a:rPr>
              <a:t>(THE MOST) + ADJECTIVE</a:t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>    </a:t>
            </a:r>
            <a:r>
              <a:rPr lang="fr-CA" dirty="0">
                <a:solidFill>
                  <a:schemeClr val="tx1"/>
                </a:solidFill>
              </a:rPr>
              <a:t>FAMOUS 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>THE MOST</a:t>
            </a:r>
            <a:r>
              <a:rPr lang="fr-CA" dirty="0" smtClean="0">
                <a:sym typeface="Wingdings" pitchFamily="2" charset="2"/>
              </a:rPr>
              <a:t> </a:t>
            </a:r>
            <a:r>
              <a:rPr lang="fr-CA" dirty="0" smtClean="0">
                <a:solidFill>
                  <a:schemeClr val="tx1"/>
                </a:solidFill>
                <a:sym typeface="Wingdings" pitchFamily="2" charset="2"/>
              </a:rPr>
              <a:t>FAMOUS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fr-CA" dirty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fr-CA" b="1" dirty="0" smtClean="0">
                <a:solidFill>
                  <a:srgbClr val="00B050"/>
                </a:solidFill>
                <a:sym typeface="Wingdings" pitchFamily="2" charset="2"/>
              </a:rPr>
              <a:t>2) </a:t>
            </a:r>
            <a:r>
              <a:rPr lang="fr-CA" b="1" dirty="0">
                <a:solidFill>
                  <a:srgbClr val="00B050"/>
                </a:solidFill>
                <a:sym typeface="Wingdings" pitchFamily="2" charset="2"/>
              </a:rPr>
              <a:t>ADJECTIVE WITH TWO SYLLABLES ENDING IN A CONSONANT+Y</a:t>
            </a:r>
            <a:r>
              <a:rPr lang="fr-CA" b="1" dirty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fr-CA" b="1" dirty="0">
                <a:solidFill>
                  <a:schemeClr val="tx1"/>
                </a:solidFill>
                <a:sym typeface="Wingdings" pitchFamily="2" charset="2"/>
              </a:rPr>
            </a:b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    RULE: THE + REMOVE THE `Y` AND ADD –IEST</a:t>
            </a:r>
            <a:br>
              <a:rPr lang="fr-CA" dirty="0">
                <a:solidFill>
                  <a:schemeClr val="tx1"/>
                </a:solidFill>
                <a:sym typeface="Wingdings" pitchFamily="2" charset="2"/>
              </a:rPr>
            </a:b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    PRETTY  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THE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fr-CA" dirty="0" smtClean="0">
                <a:solidFill>
                  <a:schemeClr val="tx1"/>
                </a:solidFill>
                <a:sym typeface="Wingdings" pitchFamily="2" charset="2"/>
              </a:rPr>
              <a:t>PRETT</a:t>
            </a: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>IEST</a:t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fr-CA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fr-CA" b="1" dirty="0">
                <a:solidFill>
                  <a:srgbClr val="00B050"/>
                </a:solidFill>
                <a:sym typeface="Wingdings" pitchFamily="2" charset="2"/>
              </a:rPr>
              <a:t>3) ADJECTIVE WITH ONE SYLLABLE (consonant-</a:t>
            </a:r>
            <a:r>
              <a:rPr lang="fr-CA" b="1" dirty="0" err="1">
                <a:solidFill>
                  <a:srgbClr val="00B050"/>
                </a:solidFill>
                <a:sym typeface="Wingdings" pitchFamily="2" charset="2"/>
              </a:rPr>
              <a:t>vowel</a:t>
            </a:r>
            <a:r>
              <a:rPr lang="fr-CA" b="1" dirty="0">
                <a:solidFill>
                  <a:srgbClr val="00B050"/>
                </a:solidFill>
                <a:sym typeface="Wingdings" pitchFamily="2" charset="2"/>
              </a:rPr>
              <a:t>-consonant)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     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RULE: ADD (THE) + ADJECTIVE + REPEAT LAST LETTER + EST</a:t>
            </a:r>
            <a:br>
              <a:rPr lang="fr-CA" dirty="0">
                <a:solidFill>
                  <a:schemeClr val="tx1"/>
                </a:solidFill>
                <a:sym typeface="Wingdings" pitchFamily="2" charset="2"/>
              </a:rPr>
            </a:b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    BIG  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THE</a:t>
            </a:r>
            <a:r>
              <a:rPr lang="fr-CA" dirty="0">
                <a:solidFill>
                  <a:schemeClr val="tx1"/>
                </a:solidFill>
                <a:sym typeface="Wingdings" pitchFamily="2" charset="2"/>
              </a:rPr>
              <a:t> BIG</a:t>
            </a:r>
            <a:r>
              <a:rPr lang="fr-CA" dirty="0">
                <a:solidFill>
                  <a:srgbClr val="FF0000"/>
                </a:solidFill>
                <a:sym typeface="Wingdings" pitchFamily="2" charset="2"/>
              </a:rPr>
              <a:t>GEST</a:t>
            </a:r>
            <a:br>
              <a:rPr lang="fr-CA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fr-CA" dirty="0" smtClean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fr-CA" dirty="0" smtClean="0">
                <a:solidFill>
                  <a:srgbClr val="FF0000"/>
                </a:solidFill>
                <a:sym typeface="Wingdings" pitchFamily="2" charset="2"/>
              </a:rPr>
            </a:br>
            <a:endParaRPr lang="fr-CA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>
                <a:solidFill>
                  <a:srgbClr val="00B050"/>
                </a:solidFill>
                <a:sym typeface="Wingdings" pitchFamily="2" charset="2"/>
              </a:rPr>
              <a:t>4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) </a:t>
            </a:r>
            <a:r>
              <a:rPr lang="en-US" b="1" dirty="0">
                <a:solidFill>
                  <a:srgbClr val="00B050"/>
                </a:solidFill>
                <a:sym typeface="Wingdings" pitchFamily="2" charset="2"/>
              </a:rPr>
              <a:t>ADJECTIVE WITH ONE SYLLABLE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     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RULE: ADD (THE) + ADJECTIVE + EST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        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OLD 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THE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OLD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EST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endParaRPr lang="fr-CA" dirty="0">
              <a:solidFill>
                <a:schemeClr val="tx1"/>
              </a:solidFill>
              <a:sym typeface="Wingdings" pitchFamily="2" charset="2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121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PRACTICE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1- FAST</a:t>
            </a:r>
            <a:br>
              <a:rPr lang="fr-CA" dirty="0">
                <a:solidFill>
                  <a:schemeClr val="tx1"/>
                </a:solidFill>
              </a:rPr>
            </a:br>
            <a:endParaRPr lang="fr-CA" dirty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</a:rPr>
              <a:t>2- SMALL</a:t>
            </a:r>
            <a:br>
              <a:rPr lang="fr-CA" dirty="0">
                <a:solidFill>
                  <a:schemeClr val="tx1"/>
                </a:solidFill>
              </a:rPr>
            </a:br>
            <a:endParaRPr lang="fr-CA" dirty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</a:rPr>
              <a:t>3- HANDSOME</a:t>
            </a:r>
            <a:br>
              <a:rPr lang="fr-CA" dirty="0">
                <a:solidFill>
                  <a:schemeClr val="tx1"/>
                </a:solidFill>
              </a:rPr>
            </a:br>
            <a:endParaRPr lang="fr-CA" dirty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</a:rPr>
              <a:t>4- FUNNY</a:t>
            </a:r>
            <a:br>
              <a:rPr lang="fr-CA" dirty="0">
                <a:solidFill>
                  <a:schemeClr val="tx1"/>
                </a:solidFill>
              </a:rPr>
            </a:br>
            <a:endParaRPr lang="fr-CA" dirty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</a:rPr>
              <a:t>5- HOT</a:t>
            </a:r>
            <a:br>
              <a:rPr lang="fr-CA" dirty="0">
                <a:solidFill>
                  <a:schemeClr val="tx1"/>
                </a:solidFill>
              </a:rPr>
            </a:br>
            <a:endParaRPr lang="fr-CA" dirty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</a:rPr>
              <a:t>6- SAD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774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EQUIVALENT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CA" dirty="0" err="1" smtClean="0">
                <a:solidFill>
                  <a:schemeClr val="tx1"/>
                </a:solidFill>
              </a:rPr>
              <a:t>When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two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things</a:t>
            </a:r>
            <a:r>
              <a:rPr lang="fr-CA" dirty="0" smtClean="0">
                <a:solidFill>
                  <a:schemeClr val="tx1"/>
                </a:solidFill>
              </a:rPr>
              <a:t> are </a:t>
            </a:r>
            <a:r>
              <a:rPr lang="fr-CA" dirty="0" err="1" smtClean="0">
                <a:solidFill>
                  <a:schemeClr val="tx1"/>
                </a:solidFill>
              </a:rPr>
              <a:t>equal</a:t>
            </a:r>
            <a:r>
              <a:rPr lang="fr-CA" dirty="0" smtClean="0">
                <a:solidFill>
                  <a:schemeClr val="tx1"/>
                </a:solidFill>
              </a:rPr>
              <a:t> or the </a:t>
            </a:r>
            <a:r>
              <a:rPr lang="fr-CA" dirty="0" err="1" smtClean="0">
                <a:solidFill>
                  <a:schemeClr val="tx1"/>
                </a:solidFill>
              </a:rPr>
              <a:t>same</a:t>
            </a:r>
            <a:r>
              <a:rPr lang="fr-CA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dirty="0">
                <a:solidFill>
                  <a:schemeClr val="tx1"/>
                </a:solidFill>
              </a:rPr>
              <a:t>e</a:t>
            </a:r>
            <a:r>
              <a:rPr lang="fr-CA" dirty="0" smtClean="0">
                <a:solidFill>
                  <a:schemeClr val="tx1"/>
                </a:solidFill>
              </a:rPr>
              <a:t>x. </a:t>
            </a:r>
            <a:r>
              <a:rPr lang="fr-CA" dirty="0" err="1" smtClean="0">
                <a:solidFill>
                  <a:schemeClr val="tx1"/>
                </a:solidFill>
              </a:rPr>
              <a:t>glamorous</a:t>
            </a:r>
            <a:endParaRPr lang="fr-C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chemeClr val="tx1"/>
                </a:solidFill>
              </a:rPr>
              <a:t>This </a:t>
            </a:r>
            <a:r>
              <a:rPr lang="fr-CA" dirty="0" err="1" smtClean="0">
                <a:solidFill>
                  <a:schemeClr val="tx1"/>
                </a:solidFill>
              </a:rPr>
              <a:t>hotel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is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b="1" u="sng" dirty="0" smtClean="0">
                <a:solidFill>
                  <a:schemeClr val="tx1"/>
                </a:solidFill>
              </a:rPr>
              <a:t>as </a:t>
            </a:r>
            <a:r>
              <a:rPr lang="fr-CA" b="1" u="sng" dirty="0" err="1" smtClean="0">
                <a:solidFill>
                  <a:schemeClr val="tx1"/>
                </a:solidFill>
              </a:rPr>
              <a:t>glamorous</a:t>
            </a:r>
            <a:r>
              <a:rPr lang="fr-CA" b="1" u="sng" dirty="0" smtClean="0">
                <a:solidFill>
                  <a:schemeClr val="tx1"/>
                </a:solidFill>
              </a:rPr>
              <a:t> as </a:t>
            </a:r>
            <a:r>
              <a:rPr lang="fr-CA" dirty="0" err="1" smtClean="0">
                <a:solidFill>
                  <a:schemeClr val="tx1"/>
                </a:solidFill>
              </a:rPr>
              <a:t>that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ferrari</a:t>
            </a:r>
            <a:r>
              <a:rPr lang="fr-CA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fr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b="1" dirty="0" err="1" smtClean="0">
                <a:solidFill>
                  <a:schemeClr val="tx1"/>
                </a:solidFill>
              </a:rPr>
              <a:t>Rule</a:t>
            </a:r>
            <a:r>
              <a:rPr lang="fr-CA" b="1" dirty="0" smtClean="0">
                <a:solidFill>
                  <a:schemeClr val="tx1"/>
                </a:solidFill>
              </a:rPr>
              <a:t>:</a:t>
            </a:r>
            <a:r>
              <a:rPr lang="fr-CA" dirty="0" smtClean="0">
                <a:solidFill>
                  <a:schemeClr val="tx1"/>
                </a:solidFill>
              </a:rPr>
              <a:t/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>AS (adjective) AS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" name="Égal 3"/>
          <p:cNvSpPr/>
          <p:nvPr/>
        </p:nvSpPr>
        <p:spPr>
          <a:xfrm>
            <a:off x="5076056" y="4005064"/>
            <a:ext cx="2664296" cy="1800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Exceptions GOOD VS BAD</a:t>
            </a:r>
            <a:endParaRPr lang="fr-CA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935689"/>
              </p:ext>
            </p:extLst>
          </p:nvPr>
        </p:nvGraphicFramePr>
        <p:xfrm>
          <a:off x="395536" y="2564904"/>
          <a:ext cx="8229600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79951">
                <a:tc>
                  <a:txBody>
                    <a:bodyPr/>
                    <a:lstStyle/>
                    <a:p>
                      <a:pPr algn="ctr"/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GOOD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BAD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173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COMPARATIVE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BETTER THAN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THE BEST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173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SUPERLATIVE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WORSE THAN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/>
                        <a:t>THE</a:t>
                      </a:r>
                      <a:r>
                        <a:rPr lang="fr-CA" sz="2800" baseline="0" dirty="0" smtClean="0"/>
                        <a:t> WORST</a:t>
                      </a:r>
                      <a:endParaRPr lang="fr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3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COMPARATIVE AND SUPERLATIVE PRACTICE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91" y="1628800"/>
            <a:ext cx="9175691" cy="52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70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129</TotalTime>
  <Words>114</Words>
  <Application>Microsoft Office PowerPoint</Application>
  <PresentationFormat>Affichage à l'écran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Decatur</vt:lpstr>
      <vt:lpstr>COMPARATIVE &amp; SUPERLATIVE</vt:lpstr>
      <vt:lpstr>DEFINITION</vt:lpstr>
      <vt:lpstr>COMPARATIVE</vt:lpstr>
      <vt:lpstr>PRACTICE</vt:lpstr>
      <vt:lpstr>SUPERLATIVE</vt:lpstr>
      <vt:lpstr>PRACTICE</vt:lpstr>
      <vt:lpstr>EQUIVALENT</vt:lpstr>
      <vt:lpstr>Exceptions GOOD VS BAD</vt:lpstr>
      <vt:lpstr>COMPARATIVE AND SUPERLATIVE PRACTICE</vt:lpstr>
      <vt:lpstr>ANSWERS</vt:lpstr>
      <vt:lpstr>GRAMMAR 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&amp; SUPERLATIVE</dc:title>
  <dc:creator>Ranalli David</dc:creator>
  <cp:lastModifiedBy>Ranalli David</cp:lastModifiedBy>
  <cp:revision>16</cp:revision>
  <dcterms:created xsi:type="dcterms:W3CDTF">2013-08-28T21:06:48Z</dcterms:created>
  <dcterms:modified xsi:type="dcterms:W3CDTF">2014-11-12T18:13:09Z</dcterms:modified>
</cp:coreProperties>
</file>