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9E6FA7-0824-41BE-A767-B30E38C2834A}" type="datetimeFigureOut">
              <a:rPr lang="fr-CA" smtClean="0"/>
              <a:t>2017-05-25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473413-727D-435A-9211-B8000B63CDB5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3031" y="2564904"/>
            <a:ext cx="7956376" cy="1470025"/>
          </a:xfrm>
        </p:spPr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454599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latin typeface="Bookman Old Style" panose="02050604050505020204" pitchFamily="18" charset="0"/>
              </a:rPr>
              <a:t>EXAMPLE: </a:t>
            </a:r>
            <a:br>
              <a:rPr lang="fr-CA" b="1" dirty="0" smtClean="0">
                <a:latin typeface="Bookman Old Style" panose="02050604050505020204" pitchFamily="18" charset="0"/>
              </a:rPr>
            </a:br>
            <a:r>
              <a:rPr lang="fr-CA" b="1" dirty="0" smtClean="0">
                <a:latin typeface="Bookman Old Style" panose="02050604050505020204" pitchFamily="18" charset="0"/>
              </a:rPr>
              <a:t>IS </a:t>
            </a:r>
            <a:r>
              <a:rPr lang="fr-CA" b="1" smtClean="0">
                <a:latin typeface="Bookman Old Style" panose="02050604050505020204" pitchFamily="18" charset="0"/>
              </a:rPr>
              <a:t>FACEBOOK A </a:t>
            </a:r>
            <a:r>
              <a:rPr lang="fr-CA" b="1" dirty="0" smtClean="0">
                <a:latin typeface="Bookman Old Style" panose="02050604050505020204" pitchFamily="18" charset="0"/>
              </a:rPr>
              <a:t>POSITIVE THING FOR OUR SOCIETY?</a:t>
            </a:r>
            <a:endParaRPr lang="fr-CA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THE HOOK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>
            <a:normAutofit/>
          </a:bodyPr>
          <a:lstStyle/>
          <a:p>
            <a:r>
              <a:rPr lang="fr-CA" b="1" dirty="0" smtClean="0"/>
              <a:t>THE HOOK NEEDS TO ATTRACT THE READER TO YOUR ESSAY. </a:t>
            </a:r>
          </a:p>
          <a:p>
            <a:r>
              <a:rPr lang="fr-CA" b="1" dirty="0" smtClean="0"/>
              <a:t>IT NEEDS TO ATTRACT THE READER TO YOUR TOPIC.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  <a:p>
            <a:r>
              <a:rPr lang="fr-CA" dirty="0" smtClean="0"/>
              <a:t>A GOOD WAY TO DO THIS IS:</a:t>
            </a:r>
            <a:br>
              <a:rPr lang="fr-CA" dirty="0" smtClean="0"/>
            </a:br>
            <a:r>
              <a:rPr lang="fr-CA" smtClean="0"/>
              <a:t/>
            </a:r>
            <a:br>
              <a:rPr lang="fr-CA" smtClean="0"/>
            </a:br>
            <a:r>
              <a:rPr lang="fr-CA" b="1" smtClean="0">
                <a:solidFill>
                  <a:srgbClr val="FF0000"/>
                </a:solidFill>
              </a:rPr>
              <a:t>- </a:t>
            </a:r>
            <a:r>
              <a:rPr lang="fr-CA" b="1" dirty="0" smtClean="0">
                <a:solidFill>
                  <a:srgbClr val="FF0000"/>
                </a:solidFill>
              </a:rPr>
              <a:t>IMAGINE A WORLD WHERE…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  (PLACE THE READER IN A DIFFERENT SETTING)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2409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THE HOOK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48464" cy="4525963"/>
          </a:xfrm>
        </p:spPr>
        <p:txBody>
          <a:bodyPr/>
          <a:lstStyle/>
          <a:p>
            <a:r>
              <a:rPr lang="fr-CA" dirty="0" smtClean="0"/>
              <a:t>HERE IS AN EXAMPLE CONCERNING HOW FACEBOOK IS A POSITIVE THING FOR OUR SOCIETY.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b="1" dirty="0" smtClean="0">
                <a:solidFill>
                  <a:srgbClr val="C00000"/>
                </a:solidFill>
              </a:rPr>
              <a:t>      </a:t>
            </a:r>
            <a:r>
              <a:rPr lang="fr-CA" b="1" dirty="0" smtClean="0">
                <a:solidFill>
                  <a:srgbClr val="C00000"/>
                </a:solidFill>
              </a:rPr>
              <a:t>IMAGINE LOSING CONTACT WITH A BEST FRIEND WHO LIVES MILES AND MILES AWAY BECAUSE SOCIAL MEDIA LIKE FACEBOOK DOESN`T EXIST.</a:t>
            </a: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827719"/>
            <a:ext cx="3523855" cy="170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1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GENERAL TOPIC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fr-CA" dirty="0" smtClean="0"/>
              <a:t>THE GENERAL TOPIC INTRODUCES THE MAIN IDEA OF YOUR WHOLE ESSAY. WHAT TOPIC ARE YOU TALKING ABOUT ?</a:t>
            </a:r>
            <a:br>
              <a:rPr lang="fr-CA" dirty="0" smtClean="0"/>
            </a:br>
            <a:r>
              <a:rPr lang="fr-CA" dirty="0" smtClean="0"/>
              <a:t>THIS IS LIKE YOUR SUJET AMENÉ.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HERE IS AN EXAMPLE: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b="1" dirty="0" smtClean="0">
                <a:solidFill>
                  <a:srgbClr val="002060"/>
                </a:solidFill>
              </a:rPr>
              <a:t>FACEBOOK IS A SOCIAL NETWORK THAT IS VERY POPULAR AND USED TO CHAT, POST INTERESTS AND COMMUNICATE WITH PEOPLE.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3149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THESIS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fr-CA" dirty="0" smtClean="0"/>
              <a:t>THE THESIS STATEMENT IS A FOCUSED SENTENCE THAT TELLS THE READER YOUR ARGUMENTS.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b="1" dirty="0" smtClean="0">
                <a:solidFill>
                  <a:srgbClr val="00B050"/>
                </a:solidFill>
              </a:rPr>
              <a:t>IT MUST BE SPECIFIC.</a:t>
            </a:r>
            <a:r>
              <a:rPr lang="fr-CA" dirty="0" smtClean="0">
                <a:solidFill>
                  <a:srgbClr val="00B050"/>
                </a:solidFill>
              </a:rPr>
              <a:t/>
            </a:r>
            <a:br>
              <a:rPr lang="fr-CA" dirty="0" smtClean="0">
                <a:solidFill>
                  <a:srgbClr val="00B050"/>
                </a:solidFill>
              </a:rPr>
            </a:br>
            <a:r>
              <a:rPr lang="fr-CA" dirty="0"/>
              <a:t/>
            </a:r>
            <a:br>
              <a:rPr lang="fr-CA" dirty="0"/>
            </a:br>
            <a:r>
              <a:rPr lang="fr-CA" b="1" dirty="0" smtClean="0">
                <a:solidFill>
                  <a:srgbClr val="00B050"/>
                </a:solidFill>
              </a:rPr>
              <a:t>IT MUST ARGUE A POINT ABOUT YOUR GENERAL TOPIC.</a:t>
            </a:r>
            <a:endParaRPr lang="fr-CA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4"/>
            <a:ext cx="373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20369"/>
            <a:ext cx="3209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4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3. THESIS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8" cy="4525963"/>
          </a:xfrm>
        </p:spPr>
        <p:txBody>
          <a:bodyPr/>
          <a:lstStyle/>
          <a:p>
            <a:r>
              <a:rPr lang="fr-CA" dirty="0" smtClean="0"/>
              <a:t>HERE IS AN EXAMPLE. PAY ATTENTION TO HOW THE </a:t>
            </a:r>
            <a:r>
              <a:rPr lang="fr-CA" u="sng" dirty="0" smtClean="0"/>
              <a:t>GENERAL TOPIC </a:t>
            </a:r>
            <a:r>
              <a:rPr lang="fr-CA" dirty="0" smtClean="0"/>
              <a:t>IS CONNECTED TO AT LEAST TWO </a:t>
            </a:r>
            <a:r>
              <a:rPr lang="fr-CA" u="sng" dirty="0" smtClean="0"/>
              <a:t>ARGUMENTS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b="1" dirty="0" smtClean="0">
                <a:solidFill>
                  <a:srgbClr val="00B050"/>
                </a:solidFill>
              </a:rPr>
              <a:t>FACEBOOK IS A POSITIVE THING FOR OUR SOCIETY BECAUSE IT </a:t>
            </a:r>
            <a:r>
              <a:rPr lang="fr-CA" b="1" u="sng" dirty="0" smtClean="0">
                <a:solidFill>
                  <a:srgbClr val="00B050"/>
                </a:solidFill>
              </a:rPr>
              <a:t>ALLOWS US TO CONNECT TO PEOPLE WHO ARE FAR AWAY</a:t>
            </a:r>
            <a:r>
              <a:rPr lang="fr-CA" b="1" u="sng" dirty="0">
                <a:solidFill>
                  <a:srgbClr val="00B050"/>
                </a:solidFill>
              </a:rPr>
              <a:t> </a:t>
            </a:r>
            <a:r>
              <a:rPr lang="fr-CA" b="1" dirty="0" smtClean="0">
                <a:solidFill>
                  <a:srgbClr val="00B050"/>
                </a:solidFill>
              </a:rPr>
              <a:t>AND </a:t>
            </a:r>
            <a:r>
              <a:rPr lang="fr-CA" b="1" u="sng" dirty="0" smtClean="0">
                <a:solidFill>
                  <a:srgbClr val="00B050"/>
                </a:solidFill>
              </a:rPr>
              <a:t>WE </a:t>
            </a:r>
            <a:r>
              <a:rPr lang="fr-CA" b="1" u="sng" dirty="0" smtClean="0">
                <a:solidFill>
                  <a:srgbClr val="00B050"/>
                </a:solidFill>
              </a:rPr>
              <a:t>ARE NOTIFIED A</a:t>
            </a:r>
            <a:r>
              <a:rPr lang="fr-CA" b="1" u="sng" dirty="0" smtClean="0">
                <a:solidFill>
                  <a:srgbClr val="00B050"/>
                </a:solidFill>
              </a:rPr>
              <a:t>BOUT THE NEWS ALMOST INSTANTLY.</a:t>
            </a:r>
            <a:endParaRPr lang="fr-CA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AS A WHOLE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HERE IS THE INTRODUCTION PARAGRAPH.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CA" dirty="0" smtClean="0"/>
              <a:t/>
            </a:r>
            <a:br>
              <a:rPr lang="fr-CA" dirty="0" smtClean="0"/>
            </a:br>
            <a:r>
              <a:rPr lang="fr-CA" b="1" dirty="0">
                <a:solidFill>
                  <a:srgbClr val="C00000"/>
                </a:solidFill>
              </a:rPr>
              <a:t>IMAGINE LOSING CONTACT WITH A BEST FRIEND WHO LIVES MILES AND MILES AWAY BECAUSE SOCIAL MEDIA LIKE FACEBOOK DOESN`T EXIST. </a:t>
            </a:r>
            <a:r>
              <a:rPr lang="fr-CA" b="1" dirty="0" smtClean="0">
                <a:solidFill>
                  <a:srgbClr val="002060"/>
                </a:solidFill>
              </a:rPr>
              <a:t>FACEBOOK </a:t>
            </a:r>
            <a:r>
              <a:rPr lang="fr-CA" b="1" dirty="0">
                <a:solidFill>
                  <a:srgbClr val="002060"/>
                </a:solidFill>
              </a:rPr>
              <a:t>IS A SOCIAL NETWORK THAT IS VERY POPULAR AND USED TO CHAT, POST INTERESTS AND COMMUNICATE WITH PEOPLE</a:t>
            </a:r>
            <a:r>
              <a:rPr lang="fr-CA" b="1" dirty="0" smtClean="0">
                <a:solidFill>
                  <a:srgbClr val="002060"/>
                </a:solidFill>
              </a:rPr>
              <a:t>. </a:t>
            </a:r>
            <a:r>
              <a:rPr lang="fr-CA" b="1" dirty="0">
                <a:solidFill>
                  <a:srgbClr val="00B050"/>
                </a:solidFill>
              </a:rPr>
              <a:t>FACEBOOK IS A POSITIVE THING FOR OUR SOCIETY BECAUSE IT ALLOWS US TO CONNECT TO PEOPLE WHO ARE FAR </a:t>
            </a:r>
            <a:r>
              <a:rPr lang="fr-CA" b="1" dirty="0" smtClean="0">
                <a:solidFill>
                  <a:srgbClr val="00B050"/>
                </a:solidFill>
              </a:rPr>
              <a:t>AWAY</a:t>
            </a:r>
            <a:r>
              <a:rPr lang="fr-CA" b="1" dirty="0">
                <a:solidFill>
                  <a:srgbClr val="00B050"/>
                </a:solidFill>
              </a:rPr>
              <a:t> </a:t>
            </a:r>
            <a:r>
              <a:rPr lang="fr-CA" b="1" dirty="0" smtClean="0">
                <a:solidFill>
                  <a:srgbClr val="00B050"/>
                </a:solidFill>
              </a:rPr>
              <a:t>AND WE </a:t>
            </a:r>
            <a:r>
              <a:rPr lang="fr-CA" b="1" dirty="0" smtClean="0">
                <a:solidFill>
                  <a:srgbClr val="00B050"/>
                </a:solidFill>
              </a:rPr>
              <a:t>ARE NOTIFIED ABOUT THE NEWS ALMOST INSTANTLY.</a:t>
            </a:r>
            <a:endParaRPr lang="fr-CA" b="1" dirty="0"/>
          </a:p>
          <a:p>
            <a:pPr marL="0" indent="0">
              <a:buNone/>
            </a:pPr>
            <a:endParaRPr lang="fr-CA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508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YOUR TURN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rmAutofit/>
          </a:bodyPr>
          <a:lstStyle/>
          <a:p>
            <a:r>
              <a:rPr lang="fr-CA" dirty="0" smtClean="0"/>
              <a:t>ON PAPER, YOU MUST CHOOSE ONE TOPIC AND WRITE AN INTRODUCTION. WHEN COMPLETE, PLEASE SHOW IT TO ME.</a:t>
            </a:r>
          </a:p>
          <a:p>
            <a:endParaRPr lang="fr-CA" dirty="0"/>
          </a:p>
          <a:p>
            <a:r>
              <a:rPr lang="fr-CA" dirty="0" smtClean="0">
                <a:solidFill>
                  <a:schemeClr val="tx1"/>
                </a:solidFill>
              </a:rPr>
              <a:t/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 smtClean="0">
                <a:solidFill>
                  <a:schemeClr val="tx1"/>
                </a:solidFill>
              </a:rPr>
              <a:t>1) </a:t>
            </a:r>
            <a:r>
              <a:rPr lang="fr-CA" dirty="0" smtClean="0">
                <a:solidFill>
                  <a:schemeClr val="tx1"/>
                </a:solidFill>
              </a:rPr>
              <a:t>Is </a:t>
            </a:r>
            <a:r>
              <a:rPr lang="fr-CA" dirty="0" err="1" smtClean="0">
                <a:solidFill>
                  <a:schemeClr val="tx1"/>
                </a:solidFill>
              </a:rPr>
              <a:t>technology</a:t>
            </a:r>
            <a:r>
              <a:rPr lang="fr-CA" dirty="0" smtClean="0">
                <a:solidFill>
                  <a:schemeClr val="tx1"/>
                </a:solidFill>
              </a:rPr>
              <a:t> a positive or </a:t>
            </a:r>
            <a:r>
              <a:rPr lang="fr-CA" dirty="0" err="1" smtClean="0">
                <a:solidFill>
                  <a:schemeClr val="tx1"/>
                </a:solidFill>
              </a:rPr>
              <a:t>negative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thing</a:t>
            </a:r>
            <a:r>
              <a:rPr lang="fr-CA" dirty="0" smtClean="0">
                <a:solidFill>
                  <a:schemeClr val="tx1"/>
                </a:solidFill>
              </a:rPr>
              <a:t> in the </a:t>
            </a:r>
            <a:r>
              <a:rPr lang="fr-CA" dirty="0" err="1" smtClean="0">
                <a:solidFill>
                  <a:schemeClr val="tx1"/>
                </a:solidFill>
              </a:rPr>
              <a:t>classrooms</a:t>
            </a:r>
            <a:r>
              <a:rPr lang="fr-CA" dirty="0" smtClean="0">
                <a:solidFill>
                  <a:schemeClr val="tx1"/>
                </a:solidFill>
              </a:rPr>
              <a:t>?</a:t>
            </a:r>
            <a:r>
              <a:rPr lang="fr-CA" dirty="0" smtClean="0">
                <a:solidFill>
                  <a:schemeClr val="tx1"/>
                </a:solidFill>
              </a:rPr>
              <a:t/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>
                <a:solidFill>
                  <a:schemeClr val="tx1"/>
                </a:solidFill>
              </a:rPr>
              <a:t>2</a:t>
            </a:r>
            <a:r>
              <a:rPr lang="fr-CA" dirty="0" smtClean="0">
                <a:solidFill>
                  <a:schemeClr val="tx1"/>
                </a:solidFill>
              </a:rPr>
              <a:t>) </a:t>
            </a:r>
            <a:r>
              <a:rPr lang="fr-CA" dirty="0" err="1" smtClean="0">
                <a:solidFill>
                  <a:schemeClr val="tx1"/>
                </a:solidFill>
              </a:rPr>
              <a:t>Should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physical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education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be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compulsory</a:t>
            </a:r>
            <a:r>
              <a:rPr lang="fr-CA" dirty="0">
                <a:solidFill>
                  <a:schemeClr val="tx1"/>
                </a:solidFill>
              </a:rPr>
              <a:t>?</a:t>
            </a:r>
            <a:r>
              <a:rPr lang="fr-CA" dirty="0" smtClean="0">
                <a:solidFill>
                  <a:schemeClr val="tx1"/>
                </a:solidFill>
              </a:rPr>
              <a:t/>
            </a:r>
            <a:br>
              <a:rPr lang="fr-CA" dirty="0" smtClean="0">
                <a:solidFill>
                  <a:schemeClr val="tx1"/>
                </a:solidFill>
              </a:rPr>
            </a:br>
            <a:r>
              <a:rPr lang="fr-CA" dirty="0">
                <a:solidFill>
                  <a:schemeClr val="tx1"/>
                </a:solidFill>
              </a:rPr>
              <a:t>3</a:t>
            </a:r>
            <a:r>
              <a:rPr lang="fr-CA" dirty="0" smtClean="0">
                <a:solidFill>
                  <a:schemeClr val="tx1"/>
                </a:solidFill>
              </a:rPr>
              <a:t>) </a:t>
            </a:r>
            <a:r>
              <a:rPr lang="fr-CA" dirty="0" err="1" smtClean="0">
                <a:solidFill>
                  <a:schemeClr val="tx1"/>
                </a:solidFill>
              </a:rPr>
              <a:t>Should</a:t>
            </a:r>
            <a:r>
              <a:rPr lang="fr-CA" dirty="0" smtClean="0">
                <a:solidFill>
                  <a:schemeClr val="tx1"/>
                </a:solidFill>
              </a:rPr>
              <a:t> sports violence </a:t>
            </a:r>
            <a:r>
              <a:rPr lang="fr-CA" dirty="0" err="1" smtClean="0">
                <a:solidFill>
                  <a:schemeClr val="tx1"/>
                </a:solidFill>
              </a:rPr>
              <a:t>be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abolished</a:t>
            </a:r>
            <a:r>
              <a:rPr lang="fr-CA" dirty="0" smtClean="0">
                <a:solidFill>
                  <a:schemeClr val="tx1"/>
                </a:solidFill>
              </a:rPr>
              <a:t> in hockey</a:t>
            </a:r>
            <a:r>
              <a:rPr lang="fr-CA" dirty="0" smtClean="0">
                <a:solidFill>
                  <a:schemeClr val="tx1"/>
                </a:solidFill>
              </a:rPr>
              <a:t>?</a:t>
            </a:r>
            <a:r>
              <a:rPr lang="fr-CA" dirty="0">
                <a:solidFill>
                  <a:schemeClr val="tx1"/>
                </a:solidFill>
              </a:rPr>
              <a:t/>
            </a:r>
            <a:br>
              <a:rPr lang="fr-CA" dirty="0">
                <a:solidFill>
                  <a:schemeClr val="tx1"/>
                </a:solidFill>
              </a:rPr>
            </a:br>
            <a:endParaRPr lang="fr-C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4151</TotalTime>
  <Words>195</Words>
  <Application>Microsoft Office PowerPoint</Application>
  <PresentationFormat>Affichage à l'écran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Bodoni MT Condensed</vt:lpstr>
      <vt:lpstr>Bookman Old Style</vt:lpstr>
      <vt:lpstr>Courier New</vt:lpstr>
      <vt:lpstr>Franklin Gothic Book</vt:lpstr>
      <vt:lpstr>Wingdings</vt:lpstr>
      <vt:lpstr>Decatur</vt:lpstr>
      <vt:lpstr>INTRODUCTION</vt:lpstr>
      <vt:lpstr>1. THE HOOK</vt:lpstr>
      <vt:lpstr>1. THE HOOK</vt:lpstr>
      <vt:lpstr>2. GENERAL TOPIC</vt:lpstr>
      <vt:lpstr>3. THESIS</vt:lpstr>
      <vt:lpstr>3. THESIS</vt:lpstr>
      <vt:lpstr>AS A WHOLE</vt:lpstr>
      <vt:lpstr>YOUR 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Ranalli David</dc:creator>
  <cp:lastModifiedBy>Ranalli David</cp:lastModifiedBy>
  <cp:revision>18</cp:revision>
  <dcterms:created xsi:type="dcterms:W3CDTF">2014-04-02T19:21:05Z</dcterms:created>
  <dcterms:modified xsi:type="dcterms:W3CDTF">2017-05-25T20:20:16Z</dcterms:modified>
</cp:coreProperties>
</file>