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56" r:id="rId3"/>
    <p:sldId id="257" r:id="rId4"/>
    <p:sldId id="280" r:id="rId5"/>
    <p:sldId id="258" r:id="rId6"/>
    <p:sldId id="260" r:id="rId7"/>
    <p:sldId id="261" r:id="rId8"/>
    <p:sldId id="268" r:id="rId9"/>
    <p:sldId id="290" r:id="rId10"/>
    <p:sldId id="273" r:id="rId11"/>
    <p:sldId id="263" r:id="rId12"/>
    <p:sldId id="266" r:id="rId13"/>
    <p:sldId id="269" r:id="rId14"/>
    <p:sldId id="270" r:id="rId15"/>
    <p:sldId id="288" r:id="rId16"/>
    <p:sldId id="287" r:id="rId17"/>
    <p:sldId id="286" r:id="rId18"/>
    <p:sldId id="277" r:id="rId19"/>
    <p:sldId id="262" r:id="rId20"/>
    <p:sldId id="275" r:id="rId21"/>
    <p:sldId id="276" r:id="rId22"/>
    <p:sldId id="281" r:id="rId23"/>
    <p:sldId id="282" r:id="rId24"/>
    <p:sldId id="283" r:id="rId25"/>
    <p:sldId id="264" r:id="rId26"/>
    <p:sldId id="27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ED311B5-E296-460D-83F0-F9D79BA8E215}" type="datetimeFigureOut">
              <a:rPr lang="fr-CA" smtClean="0"/>
              <a:t>2015-02-18</a:t>
            </a:fld>
            <a:endParaRPr lang="fr-C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fr-C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7D39A17-1B5B-4279-8218-36B279E03623}" type="slidenum">
              <a:rPr lang="fr-CA" smtClean="0"/>
              <a:t>‹N°›</a:t>
            </a:fld>
            <a:endParaRPr lang="fr-C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ED311B5-E296-460D-83F0-F9D79BA8E215}" type="datetimeFigureOut">
              <a:rPr lang="fr-CA" smtClean="0"/>
              <a:t>2015-02-18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ED311B5-E296-460D-83F0-F9D79BA8E215}" type="datetimeFigureOut">
              <a:rPr lang="fr-CA" smtClean="0"/>
              <a:t>2015-02-18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ED311B5-E296-460D-83F0-F9D79BA8E215}" type="datetimeFigureOut">
              <a:rPr lang="fr-CA" smtClean="0"/>
              <a:t>2015-02-18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ED311B5-E296-460D-83F0-F9D79BA8E215}" type="datetimeFigureOut">
              <a:rPr lang="fr-CA" smtClean="0"/>
              <a:t>2015-02-18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1ED311B5-E296-460D-83F0-F9D79BA8E215}" type="datetimeFigureOut">
              <a:rPr lang="fr-CA" smtClean="0"/>
              <a:t>2015-02-18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7D39A17-1B5B-4279-8218-36B279E03623}" type="slidenum">
              <a:rPr lang="fr-CA" smtClean="0"/>
              <a:t>‹N°›</a:t>
            </a:fld>
            <a:endParaRPr lang="fr-CA"/>
          </a:p>
        </p:txBody>
      </p:sp>
      <p:sp>
        <p:nvSpPr>
          <p:cNvPr id="9" name="Content Placeholder 8"/>
          <p:cNvSpPr>
            <a:spLocks noGrp="1"/>
          </p:cNvSpPr>
          <p:nvPr>
            <p:ph sz="quarter" idx="13"/>
          </p:nvPr>
        </p:nvSpPr>
        <p:spPr>
          <a:xfrm>
            <a:off x="841248" y="2039112"/>
            <a:ext cx="3657600" cy="39502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1ED311B5-E296-460D-83F0-F9D79BA8E215}" type="datetimeFigureOut">
              <a:rPr lang="fr-CA" smtClean="0"/>
              <a:t>2015-02-18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7D39A17-1B5B-4279-8218-36B279E03623}" type="slidenum">
              <a:rPr lang="fr-CA" smtClean="0"/>
              <a:t>‹N°›</a:t>
            </a:fld>
            <a:endParaRPr lang="fr-C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1ED311B5-E296-460D-83F0-F9D79BA8E215}" type="datetimeFigureOut">
              <a:rPr lang="fr-CA" smtClean="0"/>
              <a:t>2015-02-18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311B5-E296-460D-83F0-F9D79BA8E215}" type="datetimeFigureOut">
              <a:rPr lang="fr-CA" smtClean="0"/>
              <a:t>2015-02-18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ED311B5-E296-460D-83F0-F9D79BA8E215}" type="datetimeFigureOut">
              <a:rPr lang="fr-CA" smtClean="0"/>
              <a:t>2015-02-18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ED311B5-E296-460D-83F0-F9D79BA8E215}" type="datetimeFigureOut">
              <a:rPr lang="fr-CA" smtClean="0"/>
              <a:t>2015-02-18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7D39A17-1B5B-4279-8218-36B279E03623}"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ED311B5-E296-460D-83F0-F9D79BA8E215}" type="datetimeFigureOut">
              <a:rPr lang="fr-CA" smtClean="0"/>
              <a:t>2015-02-18</a:t>
            </a:fld>
            <a:endParaRPr lang="fr-C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fr-C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7D39A17-1B5B-4279-8218-36B279E03623}"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2ycgsDIQVDs" TargetMode="External"/><Relationship Id="rId2" Type="http://schemas.openxmlformats.org/officeDocument/2006/relationships/hyperlink" Target="http://www.youtube.com/watch?v=bvBVGeNY1W4" TargetMode="External"/><Relationship Id="rId1" Type="http://schemas.openxmlformats.org/officeDocument/2006/relationships/slideLayout" Target="../slideLayouts/slideLayout2.xml"/><Relationship Id="rId4" Type="http://schemas.openxmlformats.org/officeDocument/2006/relationships/hyperlink" Target="http://www.youtube.com/watch?v=dHaH_aNTzDg&amp;feature=relat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fEUsHnae7z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lP4Psj7d1Z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lstStyle/>
          <a:p>
            <a:endParaRPr lang="fr-CA"/>
          </a:p>
        </p:txBody>
      </p:sp>
      <p:sp>
        <p:nvSpPr>
          <p:cNvPr id="4" name="Rectangle 3"/>
          <p:cNvSpPr/>
          <p:nvPr/>
        </p:nvSpPr>
        <p:spPr>
          <a:xfrm>
            <a:off x="251520" y="332656"/>
            <a:ext cx="8568952" cy="63367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1115616" y="892702"/>
            <a:ext cx="6912768" cy="646331"/>
          </a:xfrm>
          <a:prstGeom prst="rect">
            <a:avLst/>
          </a:prstGeom>
          <a:noFill/>
        </p:spPr>
        <p:txBody>
          <a:bodyPr wrap="square" rtlCol="0">
            <a:spAutoFit/>
          </a:bodyPr>
          <a:lstStyle/>
          <a:p>
            <a:pPr algn="ctr"/>
            <a:r>
              <a:rPr lang="fr-CA" sz="3600" b="1" u="sng" dirty="0" smtClean="0"/>
              <a:t>TONGUE TWISTER OF THE DAY</a:t>
            </a:r>
            <a:endParaRPr lang="fr-CA" sz="3600" b="1" u="sng" dirty="0"/>
          </a:p>
        </p:txBody>
      </p:sp>
      <p:sp>
        <p:nvSpPr>
          <p:cNvPr id="6" name="ZoneTexte 5"/>
          <p:cNvSpPr txBox="1"/>
          <p:nvPr/>
        </p:nvSpPr>
        <p:spPr>
          <a:xfrm>
            <a:off x="539552" y="1988840"/>
            <a:ext cx="7992888" cy="2000548"/>
          </a:xfrm>
          <a:prstGeom prst="rect">
            <a:avLst/>
          </a:prstGeom>
          <a:noFill/>
        </p:spPr>
        <p:txBody>
          <a:bodyPr wrap="square" rtlCol="0">
            <a:spAutoFit/>
          </a:bodyPr>
          <a:lstStyle/>
          <a:p>
            <a:r>
              <a:rPr lang="en-US" sz="2200" b="1" dirty="0">
                <a:latin typeface="DejaVu Sans" panose="020B0603030804020204" pitchFamily="34" charset="0"/>
                <a:ea typeface="DejaVu Sans" panose="020B0603030804020204" pitchFamily="34" charset="0"/>
                <a:cs typeface="DejaVu Sans" panose="020B0603030804020204" pitchFamily="34" charset="0"/>
              </a:rPr>
              <a:t>Three thin thieves thought a thousand thoughts. </a:t>
            </a:r>
            <a:endParaRPr lang="en-US" sz="2200" b="1" dirty="0" smtClean="0">
              <a:latin typeface="DejaVu Sans" panose="020B0603030804020204" pitchFamily="34" charset="0"/>
              <a:ea typeface="DejaVu Sans" panose="020B0603030804020204" pitchFamily="34" charset="0"/>
              <a:cs typeface="DejaVu Sans" panose="020B0603030804020204" pitchFamily="34" charset="0"/>
            </a:endParaRPr>
          </a:p>
          <a:p>
            <a:r>
              <a:rPr lang="en-US" sz="2200" b="1" dirty="0">
                <a:latin typeface="DejaVu Sans" panose="020B0603030804020204" pitchFamily="34" charset="0"/>
                <a:ea typeface="DejaVu Sans" panose="020B0603030804020204" pitchFamily="34" charset="0"/>
                <a:cs typeface="DejaVu Sans" panose="020B0603030804020204" pitchFamily="34" charset="0"/>
              </a:rPr>
              <a:t>I</a:t>
            </a:r>
            <a:r>
              <a:rPr lang="en-US" sz="2200" b="1" dirty="0" smtClean="0">
                <a:latin typeface="DejaVu Sans" panose="020B0603030804020204" pitchFamily="34" charset="0"/>
                <a:ea typeface="DejaVu Sans" panose="020B0603030804020204" pitchFamily="34" charset="0"/>
                <a:cs typeface="DejaVu Sans" panose="020B0603030804020204" pitchFamily="34" charset="0"/>
              </a:rPr>
              <a:t>f </a:t>
            </a:r>
            <a:r>
              <a:rPr lang="en-US" sz="2200" b="1" dirty="0">
                <a:latin typeface="DejaVu Sans" panose="020B0603030804020204" pitchFamily="34" charset="0"/>
                <a:ea typeface="DejaVu Sans" panose="020B0603030804020204" pitchFamily="34" charset="0"/>
                <a:cs typeface="DejaVu Sans" panose="020B0603030804020204" pitchFamily="34" charset="0"/>
              </a:rPr>
              <a:t>three thin thieves thought a thousand thoughts how many thoughts did each thief think?</a:t>
            </a:r>
            <a:r>
              <a:rPr lang="en-US" b="1" dirty="0">
                <a:latin typeface="DejaVu Sans" panose="020B0603030804020204" pitchFamily="34" charset="0"/>
                <a:ea typeface="DejaVu Sans" panose="020B0603030804020204" pitchFamily="34" charset="0"/>
                <a:cs typeface="DejaVu Sans" panose="020B0603030804020204" pitchFamily="34" charset="0"/>
              </a:rPr>
              <a:t/>
            </a:r>
            <a:br>
              <a:rPr lang="en-US" b="1" dirty="0">
                <a:latin typeface="DejaVu Sans" panose="020B0603030804020204" pitchFamily="34" charset="0"/>
                <a:ea typeface="DejaVu Sans" panose="020B0603030804020204" pitchFamily="34" charset="0"/>
                <a:cs typeface="DejaVu Sans" panose="020B0603030804020204" pitchFamily="34" charset="0"/>
              </a:rPr>
            </a:br>
            <a:r>
              <a:rPr lang="en-US" dirty="0"/>
              <a:t/>
            </a:r>
            <a:br>
              <a:rPr lang="en-US" dirty="0"/>
            </a:br>
            <a:endParaRPr lang="fr-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394" y="3789040"/>
            <a:ext cx="2929204" cy="235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70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8229600" cy="1143000"/>
          </a:xfrm>
        </p:spPr>
        <p:txBody>
          <a:bodyPr>
            <a:noAutofit/>
          </a:bodyPr>
          <a:lstStyle/>
          <a:p>
            <a:r>
              <a:rPr lang="fr-CA" sz="4800" b="1" dirty="0" smtClean="0">
                <a:solidFill>
                  <a:srgbClr val="002060"/>
                </a:solidFill>
              </a:rPr>
              <a:t>SITUATIONAL IRONY ?</a:t>
            </a:r>
            <a:r>
              <a:rPr lang="fr-CA" sz="4800" b="1" dirty="0" smtClean="0"/>
              <a:t> </a:t>
            </a:r>
            <a:r>
              <a:rPr lang="fr-CA" sz="4800" b="1" dirty="0" smtClean="0">
                <a:solidFill>
                  <a:srgbClr val="00B050"/>
                </a:solidFill>
              </a:rPr>
              <a:t>FORESHADOWING ?</a:t>
            </a:r>
            <a:r>
              <a:rPr lang="fr-CA" sz="4800" b="1" dirty="0" smtClean="0"/>
              <a:t> </a:t>
            </a:r>
            <a:br>
              <a:rPr lang="fr-CA" sz="4800" b="1" dirty="0" smtClean="0"/>
            </a:br>
            <a:r>
              <a:rPr lang="fr-CA" sz="4800" b="1" dirty="0" smtClean="0">
                <a:solidFill>
                  <a:srgbClr val="FF0000"/>
                </a:solidFill>
              </a:rPr>
              <a:t>HYPERBOLE </a:t>
            </a:r>
            <a:r>
              <a:rPr lang="fr-CA" sz="4800" b="1" dirty="0" smtClean="0">
                <a:solidFill>
                  <a:srgbClr val="FF0000"/>
                </a:solidFill>
              </a:rPr>
              <a:t>?</a:t>
            </a:r>
            <a:r>
              <a:rPr lang="fr-CA" sz="4800" b="1" dirty="0" smtClean="0"/>
              <a:t/>
            </a:r>
            <a:br>
              <a:rPr lang="fr-CA" sz="4800" b="1" dirty="0" smtClean="0"/>
            </a:br>
            <a:r>
              <a:rPr lang="fr-CA" sz="4800" b="1" dirty="0" smtClean="0"/>
              <a:t>PICTURE ACTIVITY</a:t>
            </a:r>
            <a:endParaRPr lang="fr-CA" sz="4800" b="1" dirty="0"/>
          </a:p>
        </p:txBody>
      </p:sp>
    </p:spTree>
    <p:extLst>
      <p:ext uri="{BB962C8B-B14F-4D97-AF65-F5344CB8AC3E}">
        <p14:creationId xmlns:p14="http://schemas.microsoft.com/office/powerpoint/2010/main" val="56062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722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9000"/>
                    </a14:imgEffect>
                  </a14:imgLayer>
                </a14:imgProps>
              </a:ext>
              <a:ext uri="{28A0092B-C50C-407E-A947-70E740481C1C}">
                <a14:useLocalDpi xmlns:a14="http://schemas.microsoft.com/office/drawing/2010/main" val="0"/>
              </a:ext>
            </a:extLst>
          </a:blip>
          <a:srcRect/>
          <a:stretch>
            <a:fillRect/>
          </a:stretch>
        </p:blipFill>
        <p:spPr bwMode="auto">
          <a:xfrm>
            <a:off x="899592" y="363844"/>
            <a:ext cx="748883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141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 y="116632"/>
            <a:ext cx="8784379"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37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59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76672"/>
            <a:ext cx="489654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725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19"/>
            <a:ext cx="7776864" cy="685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49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5301208"/>
            <a:ext cx="7632848" cy="1080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err="1" smtClean="0">
                <a:solidFill>
                  <a:schemeClr val="bg2"/>
                </a:solidFill>
              </a:rPr>
              <a:t>Spider-Man</a:t>
            </a:r>
            <a:r>
              <a:rPr lang="fr-CA" sz="3600" dirty="0" smtClean="0">
                <a:solidFill>
                  <a:schemeClr val="bg2"/>
                </a:solidFill>
              </a:rPr>
              <a:t> </a:t>
            </a:r>
            <a:r>
              <a:rPr lang="fr-CA" sz="3600" dirty="0" err="1" smtClean="0">
                <a:solidFill>
                  <a:schemeClr val="bg2"/>
                </a:solidFill>
              </a:rPr>
              <a:t>is</a:t>
            </a:r>
            <a:r>
              <a:rPr lang="fr-CA" sz="3600" dirty="0" smtClean="0">
                <a:solidFill>
                  <a:schemeClr val="bg2"/>
                </a:solidFill>
              </a:rPr>
              <a:t> in TROUBLE !!!</a:t>
            </a:r>
            <a:endParaRPr lang="fr-CA" sz="3600" dirty="0">
              <a:solidFill>
                <a:schemeClr val="bg2"/>
              </a:solidFill>
            </a:endParaRPr>
          </a:p>
        </p:txBody>
      </p:sp>
    </p:spTree>
    <p:extLst>
      <p:ext uri="{BB962C8B-B14F-4D97-AF65-F5344CB8AC3E}">
        <p14:creationId xmlns:p14="http://schemas.microsoft.com/office/powerpoint/2010/main" val="410125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48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12879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78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normAutofit/>
            <a:scene3d>
              <a:camera prst="orthographicFront"/>
              <a:lightRig rig="threePt" dir="t"/>
            </a:scene3d>
            <a:sp3d contourW="12700">
              <a:contourClr>
                <a:schemeClr val="tx1"/>
              </a:contourClr>
            </a:sp3d>
          </a:bodyPr>
          <a:lstStyle/>
          <a:p>
            <a:r>
              <a:rPr lang="fr-CA" sz="5400" b="1" dirty="0" smtClean="0">
                <a:solidFill>
                  <a:schemeClr val="bg2"/>
                </a:solidFill>
                <a:effectLst>
                  <a:outerShdw blurRad="38100" dist="38100" dir="2700000" algn="tl">
                    <a:srgbClr val="000000">
                      <a:alpha val="43137"/>
                    </a:srgbClr>
                  </a:outerShdw>
                </a:effectLst>
              </a:rPr>
              <a:t>THE LITERARY </a:t>
            </a:r>
            <a:r>
              <a:rPr lang="fr-CA" sz="5400" b="1" dirty="0" smtClean="0">
                <a:solidFill>
                  <a:srgbClr val="0070C0"/>
                </a:solidFill>
                <a:effectLst>
                  <a:outerShdw blurRad="38100" dist="38100" dir="2700000" algn="tl">
                    <a:srgbClr val="000000">
                      <a:alpha val="43137"/>
                    </a:srgbClr>
                  </a:outerShdw>
                </a:effectLst>
              </a:rPr>
              <a:t>F</a:t>
            </a:r>
            <a:r>
              <a:rPr lang="fr-CA" sz="5400" b="1" dirty="0" smtClean="0">
                <a:solidFill>
                  <a:srgbClr val="00B050"/>
                </a:solidFill>
                <a:effectLst>
                  <a:outerShdw blurRad="38100" dist="38100" dir="2700000" algn="tl">
                    <a:srgbClr val="000000">
                      <a:alpha val="43137"/>
                    </a:srgbClr>
                  </a:outerShdw>
                </a:effectLst>
              </a:rPr>
              <a:t>O</a:t>
            </a:r>
            <a:r>
              <a:rPr lang="fr-CA" sz="5400" b="1" dirty="0" smtClean="0">
                <a:solidFill>
                  <a:schemeClr val="bg2"/>
                </a:solidFill>
                <a:effectLst>
                  <a:outerShdw blurRad="38100" dist="38100" dir="2700000" algn="tl">
                    <a:srgbClr val="000000">
                      <a:alpha val="43137"/>
                    </a:srgbClr>
                  </a:outerShdw>
                </a:effectLst>
              </a:rPr>
              <a:t>U</a:t>
            </a:r>
            <a:r>
              <a:rPr lang="fr-CA" sz="5400" b="1" dirty="0" smtClean="0">
                <a:solidFill>
                  <a:srgbClr val="FF0000"/>
                </a:solidFill>
                <a:effectLst>
                  <a:outerShdw blurRad="38100" dist="38100" dir="2700000" algn="tl">
                    <a:srgbClr val="000000">
                      <a:alpha val="43137"/>
                    </a:srgbClr>
                  </a:outerShdw>
                </a:effectLst>
              </a:rPr>
              <a:t>R</a:t>
            </a:r>
            <a:r>
              <a:rPr lang="fr-CA" sz="5400" b="1" dirty="0" smtClean="0">
                <a:solidFill>
                  <a:schemeClr val="bg2"/>
                </a:solidFill>
                <a:effectLst>
                  <a:outerShdw blurRad="38100" dist="38100" dir="2700000" algn="tl">
                    <a:srgbClr val="000000">
                      <a:alpha val="43137"/>
                    </a:srgbClr>
                  </a:outerShdw>
                </a:effectLst>
              </a:rPr>
              <a:t/>
            </a:r>
            <a:br>
              <a:rPr lang="fr-CA" sz="5400" b="1" dirty="0" smtClean="0">
                <a:solidFill>
                  <a:schemeClr val="bg2"/>
                </a:solidFill>
                <a:effectLst>
                  <a:outerShdw blurRad="38100" dist="38100" dir="2700000" algn="tl">
                    <a:srgbClr val="000000">
                      <a:alpha val="43137"/>
                    </a:srgbClr>
                  </a:outerShdw>
                </a:effectLst>
              </a:rPr>
            </a:br>
            <a:r>
              <a:rPr lang="fr-CA" sz="2800" i="1" dirty="0" err="1" smtClean="0">
                <a:solidFill>
                  <a:schemeClr val="bg2"/>
                </a:solidFill>
              </a:rPr>
              <a:t>Four</a:t>
            </a:r>
            <a:r>
              <a:rPr lang="fr-CA" sz="2800" i="1" dirty="0" smtClean="0">
                <a:solidFill>
                  <a:schemeClr val="bg2"/>
                </a:solidFill>
              </a:rPr>
              <a:t> </a:t>
            </a:r>
            <a:r>
              <a:rPr lang="fr-CA" sz="2800" i="1" dirty="0" err="1" smtClean="0">
                <a:solidFill>
                  <a:schemeClr val="bg2"/>
                </a:solidFill>
              </a:rPr>
              <a:t>Literary</a:t>
            </a:r>
            <a:r>
              <a:rPr lang="fr-CA" sz="2800" i="1" dirty="0" smtClean="0">
                <a:solidFill>
                  <a:schemeClr val="bg2"/>
                </a:solidFill>
              </a:rPr>
              <a:t> </a:t>
            </a:r>
            <a:r>
              <a:rPr lang="fr-CA" sz="2800" i="1" dirty="0" err="1" smtClean="0">
                <a:solidFill>
                  <a:schemeClr val="bg2"/>
                </a:solidFill>
              </a:rPr>
              <a:t>Devices</a:t>
            </a:r>
            <a:r>
              <a:rPr lang="fr-CA" sz="2800" i="1" dirty="0" smtClean="0">
                <a:solidFill>
                  <a:schemeClr val="bg2"/>
                </a:solidFill>
              </a:rPr>
              <a:t> Most </a:t>
            </a:r>
            <a:r>
              <a:rPr lang="fr-CA" sz="2800" i="1" dirty="0" err="1" smtClean="0">
                <a:solidFill>
                  <a:schemeClr val="bg2"/>
                </a:solidFill>
              </a:rPr>
              <a:t>Commonly</a:t>
            </a:r>
            <a:r>
              <a:rPr lang="fr-CA" sz="2800" i="1" dirty="0" smtClean="0">
                <a:solidFill>
                  <a:schemeClr val="bg2"/>
                </a:solidFill>
              </a:rPr>
              <a:t> </a:t>
            </a:r>
            <a:r>
              <a:rPr lang="fr-CA" sz="2800" i="1" dirty="0" err="1" smtClean="0">
                <a:solidFill>
                  <a:schemeClr val="bg2"/>
                </a:solidFill>
              </a:rPr>
              <a:t>Used</a:t>
            </a:r>
            <a:endParaRPr lang="fr-CA" sz="5400" b="1" dirty="0">
              <a:solidFill>
                <a:schemeClr val="bg2"/>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rot="421196">
            <a:off x="3014304" y="3180059"/>
            <a:ext cx="5472690" cy="1947408"/>
          </a:xfrm>
          <a:noFill/>
          <a:ln>
            <a:noFill/>
          </a:ln>
        </p:spPr>
        <p:txBody>
          <a:bodyPr>
            <a:normAutofit fontScale="92500" lnSpcReduction="10000"/>
          </a:bodyPr>
          <a:lstStyle/>
          <a:p>
            <a:r>
              <a:rPr lang="fr-CA" sz="3600" b="1" dirty="0" smtClean="0">
                <a:solidFill>
                  <a:srgbClr val="002060"/>
                </a:solidFill>
              </a:rPr>
              <a:t/>
            </a:r>
            <a:br>
              <a:rPr lang="fr-CA" sz="3600" b="1" dirty="0" smtClean="0">
                <a:solidFill>
                  <a:srgbClr val="002060"/>
                </a:solidFill>
              </a:rPr>
            </a:br>
            <a:r>
              <a:rPr lang="fr-CA" sz="3600" b="1" dirty="0" smtClean="0">
                <a:solidFill>
                  <a:srgbClr val="002060"/>
                </a:solidFill>
              </a:rPr>
              <a:t>SITUATIONAL IRONY</a:t>
            </a:r>
            <a:r>
              <a:rPr lang="fr-CA" sz="3600" b="1" dirty="0" smtClean="0">
                <a:solidFill>
                  <a:schemeClr val="tx1"/>
                </a:solidFill>
              </a:rPr>
              <a:t>, </a:t>
            </a:r>
            <a:r>
              <a:rPr lang="fr-CA" sz="3600" b="1" dirty="0" smtClean="0">
                <a:solidFill>
                  <a:srgbClr val="00B050"/>
                </a:solidFill>
              </a:rPr>
              <a:t>FORESHADOWING</a:t>
            </a:r>
            <a:r>
              <a:rPr lang="fr-CA" sz="3600" b="1" dirty="0" smtClean="0">
                <a:solidFill>
                  <a:schemeClr val="tx1"/>
                </a:solidFill>
              </a:rPr>
              <a:t>, METAPHOR, </a:t>
            </a:r>
            <a:r>
              <a:rPr lang="fr-CA" sz="3600" b="1" dirty="0" smtClean="0">
                <a:solidFill>
                  <a:srgbClr val="FF0000"/>
                </a:solidFill>
              </a:rPr>
              <a:t>HYPERBOLE</a:t>
            </a:r>
            <a:endParaRPr lang="fr-CA" sz="3600" b="1" dirty="0">
              <a:solidFill>
                <a:srgbClr val="FF0000"/>
              </a:solidFill>
            </a:endParaRPr>
          </a:p>
        </p:txBody>
      </p:sp>
    </p:spTree>
    <p:extLst>
      <p:ext uri="{BB962C8B-B14F-4D97-AF65-F5344CB8AC3E}">
        <p14:creationId xmlns:p14="http://schemas.microsoft.com/office/powerpoint/2010/main" val="19711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92896"/>
            <a:ext cx="8229600" cy="1143000"/>
          </a:xfrm>
        </p:spPr>
        <p:txBody>
          <a:bodyPr>
            <a:noAutofit/>
          </a:bodyPr>
          <a:lstStyle/>
          <a:p>
            <a:r>
              <a:rPr lang="fr-CA" sz="4800" b="1" dirty="0" smtClean="0">
                <a:solidFill>
                  <a:srgbClr val="002060"/>
                </a:solidFill>
              </a:rPr>
              <a:t>SITUATIONAL IRONY ?</a:t>
            </a:r>
            <a:r>
              <a:rPr lang="fr-CA" sz="4800" b="1" dirty="0" smtClean="0"/>
              <a:t> </a:t>
            </a:r>
            <a:r>
              <a:rPr lang="fr-CA" sz="4800" b="1" dirty="0" smtClean="0">
                <a:solidFill>
                  <a:srgbClr val="00B050"/>
                </a:solidFill>
              </a:rPr>
              <a:t>FORESHADOWING ?</a:t>
            </a:r>
            <a:r>
              <a:rPr lang="fr-CA" sz="4800" b="1" dirty="0" smtClean="0"/>
              <a:t> </a:t>
            </a:r>
            <a:br>
              <a:rPr lang="fr-CA" sz="4800" b="1" dirty="0" smtClean="0"/>
            </a:br>
            <a:r>
              <a:rPr lang="fr-CA" sz="4800" b="1" dirty="0" smtClean="0">
                <a:solidFill>
                  <a:srgbClr val="FF0000"/>
                </a:solidFill>
              </a:rPr>
              <a:t>HYPERBOLE </a:t>
            </a:r>
            <a:r>
              <a:rPr lang="fr-CA" sz="4800" b="1" dirty="0" smtClean="0">
                <a:solidFill>
                  <a:srgbClr val="FF0000"/>
                </a:solidFill>
              </a:rPr>
              <a:t>?</a:t>
            </a:r>
            <a:r>
              <a:rPr lang="fr-CA" sz="4800" b="1" dirty="0" smtClean="0"/>
              <a:t/>
            </a:r>
            <a:br>
              <a:rPr lang="fr-CA" sz="4800" b="1" dirty="0" smtClean="0"/>
            </a:br>
            <a:r>
              <a:rPr lang="fr-CA" sz="4800" b="1" dirty="0" smtClean="0">
                <a:solidFill>
                  <a:schemeClr val="tx1"/>
                </a:solidFill>
              </a:rPr>
              <a:t>VIDEO CLIP ACTIVITY</a:t>
            </a:r>
            <a:endParaRPr lang="fr-CA" sz="4800" b="1" dirty="0">
              <a:solidFill>
                <a:schemeClr val="tx1"/>
              </a:solidFill>
            </a:endParaRPr>
          </a:p>
        </p:txBody>
      </p:sp>
    </p:spTree>
    <p:extLst>
      <p:ext uri="{BB962C8B-B14F-4D97-AF65-F5344CB8AC3E}">
        <p14:creationId xmlns:p14="http://schemas.microsoft.com/office/powerpoint/2010/main" val="560621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276128"/>
            <a:ext cx="8244408" cy="2065309"/>
          </a:xfrm>
          <a:prstGeom prst="rect">
            <a:avLst/>
          </a:prstGeom>
        </p:spPr>
        <p:txBody>
          <a:bodyPr wrap="square">
            <a:spAutoFit/>
          </a:bodyPr>
          <a:lstStyle/>
          <a:p>
            <a:pPr>
              <a:lnSpc>
                <a:spcPct val="115000"/>
              </a:lnSpc>
              <a:spcAft>
                <a:spcPts val="1000"/>
              </a:spcAft>
            </a:pPr>
            <a:r>
              <a:rPr lang="en-CA" b="1" dirty="0" smtClean="0">
                <a:ea typeface="Calibri"/>
                <a:cs typeface="Times New Roman"/>
                <a:hlinkClick r:id="rId2"/>
              </a:rPr>
              <a:t>http</a:t>
            </a:r>
            <a:r>
              <a:rPr lang="en-CA" b="1" dirty="0">
                <a:ea typeface="Calibri"/>
                <a:cs typeface="Times New Roman"/>
                <a:hlinkClick r:id="rId2"/>
              </a:rPr>
              <a:t>://</a:t>
            </a:r>
            <a:r>
              <a:rPr lang="en-CA" b="1" dirty="0" smtClean="0">
                <a:ea typeface="Calibri"/>
                <a:cs typeface="Times New Roman"/>
                <a:hlinkClick r:id="rId2"/>
              </a:rPr>
              <a:t>www.youtube.com/watch?v=bvBVGeNY1W4</a:t>
            </a:r>
            <a:r>
              <a:rPr lang="en-CA" b="1" dirty="0" smtClean="0">
                <a:ea typeface="Calibri"/>
                <a:cs typeface="Times New Roman"/>
              </a:rPr>
              <a:t>  </a:t>
            </a:r>
          </a:p>
          <a:p>
            <a:pPr>
              <a:lnSpc>
                <a:spcPct val="115000"/>
              </a:lnSpc>
              <a:spcAft>
                <a:spcPts val="1000"/>
              </a:spcAft>
            </a:pPr>
            <a:r>
              <a:rPr lang="en-CA" b="1" dirty="0" smtClean="0">
                <a:ea typeface="Calibri"/>
                <a:cs typeface="Times New Roman"/>
              </a:rPr>
              <a:t> </a:t>
            </a:r>
            <a:endParaRPr lang="en-CA" sz="3600" b="1" dirty="0" smtClean="0">
              <a:ea typeface="Calibri"/>
              <a:cs typeface="Times New Roman"/>
            </a:endParaRPr>
          </a:p>
          <a:p>
            <a:pPr>
              <a:lnSpc>
                <a:spcPct val="115000"/>
              </a:lnSpc>
              <a:spcAft>
                <a:spcPts val="1000"/>
              </a:spcAft>
            </a:pPr>
            <a:r>
              <a:rPr lang="en-CA" b="1" dirty="0" smtClean="0">
                <a:ea typeface="Calibri"/>
                <a:cs typeface="Times New Roman"/>
                <a:hlinkClick r:id="rId3"/>
              </a:rPr>
              <a:t>http</a:t>
            </a:r>
            <a:r>
              <a:rPr lang="en-CA" b="1" dirty="0">
                <a:ea typeface="Calibri"/>
                <a:cs typeface="Times New Roman"/>
                <a:hlinkClick r:id="rId3"/>
              </a:rPr>
              <a:t>://</a:t>
            </a:r>
            <a:r>
              <a:rPr lang="en-CA" b="1" dirty="0" smtClean="0">
                <a:ea typeface="Calibri"/>
                <a:cs typeface="Times New Roman"/>
                <a:hlinkClick r:id="rId3"/>
              </a:rPr>
              <a:t>www.youtube.com/watch?v=2ycgsDIQVDs</a:t>
            </a:r>
            <a:r>
              <a:rPr lang="en-CA" b="1" dirty="0" smtClean="0">
                <a:ea typeface="Calibri"/>
                <a:cs typeface="Times New Roman"/>
              </a:rPr>
              <a:t>  </a:t>
            </a:r>
          </a:p>
          <a:p>
            <a:pPr>
              <a:lnSpc>
                <a:spcPct val="115000"/>
              </a:lnSpc>
              <a:spcAft>
                <a:spcPts val="1000"/>
              </a:spcAft>
            </a:pPr>
            <a:endParaRPr lang="fr-CA" sz="1050" dirty="0">
              <a:ea typeface="Calibri"/>
              <a:cs typeface="Times New Roman"/>
            </a:endParaRPr>
          </a:p>
          <a:p>
            <a:pPr>
              <a:lnSpc>
                <a:spcPct val="115000"/>
              </a:lnSpc>
              <a:spcAft>
                <a:spcPts val="1000"/>
              </a:spcAft>
            </a:pPr>
            <a:r>
              <a:rPr lang="en-CA" b="1" u="sng" dirty="0">
                <a:solidFill>
                  <a:srgbClr val="0000FF"/>
                </a:solidFill>
                <a:ea typeface="Calibri"/>
                <a:cs typeface="Times New Roman"/>
                <a:hlinkClick r:id="rId4"/>
              </a:rPr>
              <a:t>http://www.youtube.com/watch?v=dHaH_aNTzDg&amp;feature=related</a:t>
            </a:r>
            <a:r>
              <a:rPr lang="en-CA" b="1" dirty="0">
                <a:ea typeface="Calibri"/>
                <a:cs typeface="Times New Roman"/>
              </a:rPr>
              <a:t> </a:t>
            </a:r>
            <a:endParaRPr lang="fr-CA" sz="1050" dirty="0">
              <a:ea typeface="Calibri"/>
              <a:cs typeface="Times New Roman"/>
            </a:endParaRPr>
          </a:p>
        </p:txBody>
      </p:sp>
      <p:sp>
        <p:nvSpPr>
          <p:cNvPr id="2" name="ZoneTexte 1"/>
          <p:cNvSpPr txBox="1"/>
          <p:nvPr/>
        </p:nvSpPr>
        <p:spPr>
          <a:xfrm>
            <a:off x="2195736" y="548680"/>
            <a:ext cx="5328592" cy="584775"/>
          </a:xfrm>
          <a:prstGeom prst="rect">
            <a:avLst/>
          </a:prstGeom>
          <a:noFill/>
        </p:spPr>
        <p:txBody>
          <a:bodyPr wrap="square" rtlCol="0">
            <a:spAutoFit/>
          </a:bodyPr>
          <a:lstStyle/>
          <a:p>
            <a:pPr algn="ctr"/>
            <a:r>
              <a:rPr lang="fr-CA" sz="3200" b="1" u="sng" dirty="0" smtClean="0"/>
              <a:t>THE VIDEO CLIPS</a:t>
            </a:r>
            <a:endParaRPr lang="fr-CA" sz="3200" b="1" u="sng" dirty="0"/>
          </a:p>
        </p:txBody>
      </p:sp>
    </p:spTree>
    <p:extLst>
      <p:ext uri="{BB962C8B-B14F-4D97-AF65-F5344CB8AC3E}">
        <p14:creationId xmlns:p14="http://schemas.microsoft.com/office/powerpoint/2010/main" val="3393875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04864"/>
            <a:ext cx="8041440" cy="1442674"/>
          </a:xfrm>
        </p:spPr>
        <p:txBody>
          <a:bodyPr/>
          <a:lstStyle/>
          <a:p>
            <a:r>
              <a:rPr lang="fr-CA" b="1" dirty="0">
                <a:solidFill>
                  <a:srgbClr val="002060"/>
                </a:solidFill>
              </a:rPr>
              <a:t>SITUATIONAL IRONY ?</a:t>
            </a:r>
            <a:r>
              <a:rPr lang="fr-CA" b="1" dirty="0">
                <a:solidFill>
                  <a:prstClr val="black">
                    <a:lumMod val="85000"/>
                    <a:lumOff val="15000"/>
                  </a:prstClr>
                </a:solidFill>
              </a:rPr>
              <a:t> </a:t>
            </a:r>
            <a:r>
              <a:rPr lang="fr-CA" b="1" dirty="0">
                <a:solidFill>
                  <a:srgbClr val="00B050"/>
                </a:solidFill>
              </a:rPr>
              <a:t>FORESHADOWING ?</a:t>
            </a:r>
            <a:r>
              <a:rPr lang="fr-CA" b="1" dirty="0">
                <a:solidFill>
                  <a:prstClr val="black">
                    <a:lumMod val="85000"/>
                    <a:lumOff val="15000"/>
                  </a:prstClr>
                </a:solidFill>
              </a:rPr>
              <a:t> </a:t>
            </a:r>
            <a:br>
              <a:rPr lang="fr-CA" b="1" dirty="0">
                <a:solidFill>
                  <a:prstClr val="black">
                    <a:lumMod val="85000"/>
                    <a:lumOff val="15000"/>
                  </a:prstClr>
                </a:solidFill>
              </a:rPr>
            </a:br>
            <a:r>
              <a:rPr lang="fr-CA" b="1" dirty="0" smtClean="0">
                <a:solidFill>
                  <a:srgbClr val="FF0000"/>
                </a:solidFill>
              </a:rPr>
              <a:t>HYPERBOLE </a:t>
            </a:r>
            <a:r>
              <a:rPr lang="fr-CA" b="1" dirty="0">
                <a:solidFill>
                  <a:srgbClr val="FF0000"/>
                </a:solidFill>
              </a:rPr>
              <a:t>?</a:t>
            </a:r>
            <a:r>
              <a:rPr lang="fr-CA" b="1" dirty="0">
                <a:solidFill>
                  <a:prstClr val="black">
                    <a:lumMod val="85000"/>
                    <a:lumOff val="15000"/>
                  </a:prstClr>
                </a:solidFill>
              </a:rPr>
              <a:t/>
            </a:r>
            <a:br>
              <a:rPr lang="fr-CA" b="1" dirty="0">
                <a:solidFill>
                  <a:prstClr val="black">
                    <a:lumMod val="85000"/>
                    <a:lumOff val="15000"/>
                  </a:prstClr>
                </a:solidFill>
              </a:rPr>
            </a:br>
            <a:r>
              <a:rPr lang="fr-CA" b="1" dirty="0" smtClean="0">
                <a:solidFill>
                  <a:prstClr val="black"/>
                </a:solidFill>
              </a:rPr>
              <a:t>QUESTION ACTIVITY</a:t>
            </a:r>
            <a:endParaRPr lang="fr-CA" dirty="0"/>
          </a:p>
        </p:txBody>
      </p:sp>
    </p:spTree>
    <p:extLst>
      <p:ext uri="{BB962C8B-B14F-4D97-AF65-F5344CB8AC3E}">
        <p14:creationId xmlns:p14="http://schemas.microsoft.com/office/powerpoint/2010/main" val="815592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592720" cy="1442674"/>
          </a:xfrm>
        </p:spPr>
        <p:txBody>
          <a:bodyPr/>
          <a:lstStyle/>
          <a:p>
            <a:r>
              <a:rPr lang="fr-CA" sz="4000" b="1" dirty="0" smtClean="0">
                <a:solidFill>
                  <a:srgbClr val="FF0000"/>
                </a:solidFill>
              </a:rPr>
              <a:t>1. </a:t>
            </a:r>
            <a:r>
              <a:rPr lang="fr-CA" sz="4000" b="1" dirty="0" err="1" smtClean="0">
                <a:solidFill>
                  <a:srgbClr val="FF0000"/>
                </a:solidFill>
              </a:rPr>
              <a:t>Which</a:t>
            </a:r>
            <a:r>
              <a:rPr lang="fr-CA" sz="4000" b="1" dirty="0" smtClean="0">
                <a:solidFill>
                  <a:srgbClr val="FF0000"/>
                </a:solidFill>
              </a:rPr>
              <a:t> </a:t>
            </a:r>
            <a:r>
              <a:rPr lang="fr-CA" sz="4000" b="1" dirty="0" err="1" smtClean="0">
                <a:solidFill>
                  <a:srgbClr val="FF0000"/>
                </a:solidFill>
              </a:rPr>
              <a:t>statement</a:t>
            </a:r>
            <a:r>
              <a:rPr lang="fr-CA" sz="4000" b="1" dirty="0" smtClean="0">
                <a:solidFill>
                  <a:srgbClr val="FF0000"/>
                </a:solidFill>
              </a:rPr>
              <a:t> </a:t>
            </a:r>
            <a:r>
              <a:rPr lang="fr-CA" sz="4000" b="1" dirty="0" err="1" smtClean="0">
                <a:solidFill>
                  <a:srgbClr val="FF0000"/>
                </a:solidFill>
              </a:rPr>
              <a:t>is</a:t>
            </a:r>
            <a:r>
              <a:rPr lang="fr-CA" sz="4000" b="1" dirty="0" smtClean="0">
                <a:solidFill>
                  <a:srgbClr val="FF0000"/>
                </a:solidFill>
              </a:rPr>
              <a:t> a hyperbole ? </a:t>
            </a:r>
            <a:endParaRPr lang="fr-CA" sz="4000" b="1" dirty="0">
              <a:solidFill>
                <a:srgbClr val="FF0000"/>
              </a:solidFill>
            </a:endParaRPr>
          </a:p>
        </p:txBody>
      </p:sp>
      <p:sp>
        <p:nvSpPr>
          <p:cNvPr id="3" name="Espace réservé du contenu 2"/>
          <p:cNvSpPr>
            <a:spLocks noGrp="1"/>
          </p:cNvSpPr>
          <p:nvPr>
            <p:ph idx="1"/>
          </p:nvPr>
        </p:nvSpPr>
        <p:spPr>
          <a:xfrm>
            <a:off x="539552" y="2038388"/>
            <a:ext cx="8424936" cy="3951337"/>
          </a:xfrm>
        </p:spPr>
        <p:txBody>
          <a:bodyPr>
            <a:normAutofit/>
          </a:bodyPr>
          <a:lstStyle/>
          <a:p>
            <a:r>
              <a:rPr lang="fr-CA" sz="2800" b="1" dirty="0" smtClean="0">
                <a:solidFill>
                  <a:schemeClr val="tx1"/>
                </a:solidFill>
              </a:rPr>
              <a:t>A) I </a:t>
            </a:r>
            <a:r>
              <a:rPr lang="fr-CA" sz="2800" b="1" dirty="0" err="1" smtClean="0">
                <a:solidFill>
                  <a:schemeClr val="tx1"/>
                </a:solidFill>
              </a:rPr>
              <a:t>ran</a:t>
            </a:r>
            <a:r>
              <a:rPr lang="fr-CA" sz="2800" b="1" dirty="0" smtClean="0">
                <a:solidFill>
                  <a:schemeClr val="tx1"/>
                </a:solidFill>
              </a:rPr>
              <a:t> as </a:t>
            </a:r>
            <a:r>
              <a:rPr lang="fr-CA" sz="2800" b="1" dirty="0" err="1" smtClean="0">
                <a:solidFill>
                  <a:schemeClr val="tx1"/>
                </a:solidFill>
              </a:rPr>
              <a:t>fast</a:t>
            </a:r>
            <a:r>
              <a:rPr lang="fr-CA" sz="2800" b="1" dirty="0" smtClean="0">
                <a:solidFill>
                  <a:schemeClr val="tx1"/>
                </a:solidFill>
              </a:rPr>
              <a:t> as a </a:t>
            </a:r>
            <a:r>
              <a:rPr lang="fr-CA" sz="2800" b="1" dirty="0" err="1" smtClean="0">
                <a:solidFill>
                  <a:schemeClr val="tx1"/>
                </a:solidFill>
              </a:rPr>
              <a:t>cheetah</a:t>
            </a:r>
            <a:r>
              <a:rPr lang="fr-CA" sz="2800" b="1" dirty="0" smtClean="0">
                <a:solidFill>
                  <a:schemeClr val="tx1"/>
                </a:solidFill>
              </a:rPr>
              <a:t>.</a:t>
            </a:r>
          </a:p>
          <a:p>
            <a:r>
              <a:rPr lang="fr-CA" sz="2800" b="1" dirty="0" smtClean="0">
                <a:solidFill>
                  <a:schemeClr val="tx1"/>
                </a:solidFill>
              </a:rPr>
              <a:t>B) Mary </a:t>
            </a:r>
            <a:r>
              <a:rPr lang="fr-CA" sz="2800" b="1" dirty="0" err="1" smtClean="0">
                <a:solidFill>
                  <a:schemeClr val="tx1"/>
                </a:solidFill>
              </a:rPr>
              <a:t>arrived</a:t>
            </a:r>
            <a:r>
              <a:rPr lang="fr-CA" sz="2800" b="1" dirty="0" smtClean="0">
                <a:solidFill>
                  <a:schemeClr val="tx1"/>
                </a:solidFill>
              </a:rPr>
              <a:t> 4 </a:t>
            </a:r>
            <a:r>
              <a:rPr lang="fr-CA" sz="2800" b="1" dirty="0" err="1" smtClean="0">
                <a:solidFill>
                  <a:schemeClr val="tx1"/>
                </a:solidFill>
              </a:rPr>
              <a:t>hours</a:t>
            </a:r>
            <a:r>
              <a:rPr lang="fr-CA" sz="2800" b="1" dirty="0" smtClean="0">
                <a:solidFill>
                  <a:schemeClr val="tx1"/>
                </a:solidFill>
              </a:rPr>
              <a:t> </a:t>
            </a:r>
            <a:r>
              <a:rPr lang="fr-CA" sz="2800" b="1" dirty="0" err="1" smtClean="0">
                <a:solidFill>
                  <a:schemeClr val="tx1"/>
                </a:solidFill>
              </a:rPr>
              <a:t>late</a:t>
            </a:r>
            <a:r>
              <a:rPr lang="fr-CA" sz="2800" b="1" dirty="0" smtClean="0">
                <a:solidFill>
                  <a:schemeClr val="tx1"/>
                </a:solidFill>
              </a:rPr>
              <a:t> for </a:t>
            </a:r>
            <a:r>
              <a:rPr lang="fr-CA" sz="2800" b="1" dirty="0" err="1" smtClean="0">
                <a:solidFill>
                  <a:schemeClr val="tx1"/>
                </a:solidFill>
              </a:rPr>
              <a:t>work</a:t>
            </a:r>
            <a:r>
              <a:rPr lang="fr-CA" sz="2800" b="1" dirty="0" smtClean="0">
                <a:solidFill>
                  <a:schemeClr val="tx1"/>
                </a:solidFill>
              </a:rPr>
              <a:t>.</a:t>
            </a:r>
            <a:endParaRPr lang="fr-CA" sz="2800" b="1" dirty="0">
              <a:solidFill>
                <a:schemeClr val="tx1"/>
              </a:solidFill>
            </a:endParaRPr>
          </a:p>
          <a:p>
            <a:r>
              <a:rPr lang="fr-CA" sz="2800" b="1" dirty="0" smtClean="0">
                <a:solidFill>
                  <a:schemeClr val="tx1"/>
                </a:solidFill>
              </a:rPr>
              <a:t>C) Tom </a:t>
            </a:r>
            <a:r>
              <a:rPr lang="fr-CA" sz="2800" b="1" dirty="0" err="1" smtClean="0">
                <a:solidFill>
                  <a:schemeClr val="tx1"/>
                </a:solidFill>
              </a:rPr>
              <a:t>is</a:t>
            </a:r>
            <a:r>
              <a:rPr lang="fr-CA" sz="2800" b="1" dirty="0" smtClean="0">
                <a:solidFill>
                  <a:schemeClr val="tx1"/>
                </a:solidFill>
              </a:rPr>
              <a:t> </a:t>
            </a:r>
            <a:r>
              <a:rPr lang="fr-CA" sz="2800" b="1" dirty="0" err="1" smtClean="0">
                <a:solidFill>
                  <a:schemeClr val="tx1"/>
                </a:solidFill>
              </a:rPr>
              <a:t>so</a:t>
            </a:r>
            <a:r>
              <a:rPr lang="fr-CA" sz="2800" b="1" dirty="0" smtClean="0">
                <a:solidFill>
                  <a:schemeClr val="tx1"/>
                </a:solidFill>
              </a:rPr>
              <a:t> </a:t>
            </a:r>
            <a:r>
              <a:rPr lang="fr-CA" sz="2800" b="1" dirty="0" err="1" smtClean="0">
                <a:solidFill>
                  <a:schemeClr val="tx1"/>
                </a:solidFill>
              </a:rPr>
              <a:t>hungry</a:t>
            </a:r>
            <a:r>
              <a:rPr lang="fr-CA" sz="2800" b="1" dirty="0" smtClean="0">
                <a:solidFill>
                  <a:schemeClr val="tx1"/>
                </a:solidFill>
              </a:rPr>
              <a:t> </a:t>
            </a:r>
            <a:r>
              <a:rPr lang="fr-CA" sz="2800" b="1" dirty="0" err="1" smtClean="0">
                <a:solidFill>
                  <a:schemeClr val="tx1"/>
                </a:solidFill>
              </a:rPr>
              <a:t>he</a:t>
            </a:r>
            <a:r>
              <a:rPr lang="fr-CA" sz="2800" b="1" dirty="0" smtClean="0">
                <a:solidFill>
                  <a:schemeClr val="tx1"/>
                </a:solidFill>
              </a:rPr>
              <a:t> </a:t>
            </a:r>
            <a:r>
              <a:rPr lang="fr-CA" sz="2800" b="1" dirty="0" err="1" smtClean="0">
                <a:solidFill>
                  <a:schemeClr val="tx1"/>
                </a:solidFill>
              </a:rPr>
              <a:t>can</a:t>
            </a:r>
            <a:r>
              <a:rPr lang="fr-CA" sz="2800" b="1" dirty="0" smtClean="0">
                <a:solidFill>
                  <a:schemeClr val="tx1"/>
                </a:solidFill>
              </a:rPr>
              <a:t> </a:t>
            </a:r>
            <a:r>
              <a:rPr lang="fr-CA" sz="2800" b="1" dirty="0" err="1" smtClean="0">
                <a:solidFill>
                  <a:schemeClr val="tx1"/>
                </a:solidFill>
              </a:rPr>
              <a:t>eat</a:t>
            </a:r>
            <a:r>
              <a:rPr lang="fr-CA" sz="2800" b="1" dirty="0" smtClean="0">
                <a:solidFill>
                  <a:schemeClr val="tx1"/>
                </a:solidFill>
              </a:rPr>
              <a:t> a horse.</a:t>
            </a:r>
          </a:p>
          <a:p>
            <a:r>
              <a:rPr lang="fr-CA" sz="2800" b="1" dirty="0" smtClean="0">
                <a:solidFill>
                  <a:schemeClr val="tx1"/>
                </a:solidFill>
              </a:rPr>
              <a:t>D) It </a:t>
            </a:r>
            <a:r>
              <a:rPr lang="fr-CA" sz="2800" b="1" dirty="0" err="1" smtClean="0">
                <a:solidFill>
                  <a:schemeClr val="tx1"/>
                </a:solidFill>
              </a:rPr>
              <a:t>was</a:t>
            </a:r>
            <a:r>
              <a:rPr lang="fr-CA" sz="2800" b="1" dirty="0" smtClean="0">
                <a:solidFill>
                  <a:schemeClr val="tx1"/>
                </a:solidFill>
              </a:rPr>
              <a:t> a </a:t>
            </a:r>
            <a:r>
              <a:rPr lang="fr-CA" sz="2800" b="1" dirty="0" err="1" smtClean="0">
                <a:solidFill>
                  <a:schemeClr val="tx1"/>
                </a:solidFill>
              </a:rPr>
              <a:t>rainy</a:t>
            </a:r>
            <a:r>
              <a:rPr lang="fr-CA" sz="2800" b="1" dirty="0" smtClean="0">
                <a:solidFill>
                  <a:schemeClr val="tx1"/>
                </a:solidFill>
              </a:rPr>
              <a:t> </a:t>
            </a:r>
            <a:r>
              <a:rPr lang="fr-CA" sz="2800" b="1" dirty="0" err="1" smtClean="0">
                <a:solidFill>
                  <a:schemeClr val="tx1"/>
                </a:solidFill>
              </a:rPr>
              <a:t>Monday</a:t>
            </a:r>
            <a:r>
              <a:rPr lang="fr-CA" sz="2800" b="1" dirty="0" smtClean="0">
                <a:solidFill>
                  <a:schemeClr val="tx1"/>
                </a:solidFill>
              </a:rPr>
              <a:t> </a:t>
            </a:r>
            <a:r>
              <a:rPr lang="fr-CA" sz="2800" b="1" dirty="0" err="1" smtClean="0">
                <a:solidFill>
                  <a:schemeClr val="tx1"/>
                </a:solidFill>
              </a:rPr>
              <a:t>when</a:t>
            </a:r>
            <a:r>
              <a:rPr lang="fr-CA" sz="2800" b="1" dirty="0" smtClean="0">
                <a:solidFill>
                  <a:schemeClr val="tx1"/>
                </a:solidFill>
              </a:rPr>
              <a:t> Bob the dog </a:t>
            </a:r>
            <a:r>
              <a:rPr lang="fr-CA" sz="2800" b="1" dirty="0" err="1" smtClean="0">
                <a:solidFill>
                  <a:schemeClr val="tx1"/>
                </a:solidFill>
              </a:rPr>
              <a:t>ran</a:t>
            </a:r>
            <a:r>
              <a:rPr lang="fr-CA" sz="2800" b="1" dirty="0" smtClean="0">
                <a:solidFill>
                  <a:schemeClr val="tx1"/>
                </a:solidFill>
              </a:rPr>
              <a:t> </a:t>
            </a:r>
            <a:br>
              <a:rPr lang="fr-CA" sz="2800" b="1" dirty="0" smtClean="0">
                <a:solidFill>
                  <a:schemeClr val="tx1"/>
                </a:solidFill>
              </a:rPr>
            </a:br>
            <a:r>
              <a:rPr lang="fr-CA" sz="2800" b="1" dirty="0" smtClean="0">
                <a:solidFill>
                  <a:schemeClr val="tx1"/>
                </a:solidFill>
              </a:rPr>
              <a:t>      </a:t>
            </a:r>
            <a:r>
              <a:rPr lang="fr-CA" sz="2800" b="1" dirty="0" err="1" smtClean="0">
                <a:solidFill>
                  <a:schemeClr val="tx1"/>
                </a:solidFill>
              </a:rPr>
              <a:t>away</a:t>
            </a:r>
            <a:r>
              <a:rPr lang="fr-CA" sz="2800" b="1" dirty="0" smtClean="0">
                <a:solidFill>
                  <a:schemeClr val="tx1"/>
                </a:solidFill>
              </a:rPr>
              <a:t>.</a:t>
            </a:r>
            <a:endParaRPr lang="fr-CA" sz="2800" b="1" dirty="0">
              <a:solidFill>
                <a:schemeClr val="tx1"/>
              </a:solidFill>
            </a:endParaRPr>
          </a:p>
        </p:txBody>
      </p:sp>
    </p:spTree>
    <p:extLst>
      <p:ext uri="{BB962C8B-B14F-4D97-AF65-F5344CB8AC3E}">
        <p14:creationId xmlns:p14="http://schemas.microsoft.com/office/powerpoint/2010/main" val="3349150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041440" cy="1442674"/>
          </a:xfrm>
        </p:spPr>
        <p:txBody>
          <a:bodyPr/>
          <a:lstStyle/>
          <a:p>
            <a:r>
              <a:rPr lang="fr-CA" b="1" dirty="0" smtClean="0">
                <a:solidFill>
                  <a:srgbClr val="002060"/>
                </a:solidFill>
              </a:rPr>
              <a:t>2. </a:t>
            </a:r>
            <a:r>
              <a:rPr lang="fr-CA" b="1" dirty="0" err="1" smtClean="0">
                <a:solidFill>
                  <a:srgbClr val="002060"/>
                </a:solidFill>
              </a:rPr>
              <a:t>Which</a:t>
            </a:r>
            <a:r>
              <a:rPr lang="fr-CA" b="1" dirty="0" smtClean="0">
                <a:solidFill>
                  <a:srgbClr val="002060"/>
                </a:solidFill>
              </a:rPr>
              <a:t> </a:t>
            </a:r>
            <a:r>
              <a:rPr lang="fr-CA" b="1" dirty="0" err="1" smtClean="0">
                <a:solidFill>
                  <a:srgbClr val="002060"/>
                </a:solidFill>
              </a:rPr>
              <a:t>statement</a:t>
            </a:r>
            <a:r>
              <a:rPr lang="fr-CA" b="1" dirty="0" smtClean="0">
                <a:solidFill>
                  <a:srgbClr val="002060"/>
                </a:solidFill>
              </a:rPr>
              <a:t> </a:t>
            </a:r>
            <a:r>
              <a:rPr lang="fr-CA" b="1" dirty="0" err="1" smtClean="0">
                <a:solidFill>
                  <a:srgbClr val="002060"/>
                </a:solidFill>
              </a:rPr>
              <a:t>is</a:t>
            </a:r>
            <a:r>
              <a:rPr lang="fr-CA" b="1" dirty="0" smtClean="0">
                <a:solidFill>
                  <a:srgbClr val="002060"/>
                </a:solidFill>
              </a:rPr>
              <a:t> NOT </a:t>
            </a:r>
            <a:r>
              <a:rPr lang="fr-CA" b="1" dirty="0" err="1" smtClean="0">
                <a:solidFill>
                  <a:srgbClr val="002060"/>
                </a:solidFill>
              </a:rPr>
              <a:t>situational</a:t>
            </a:r>
            <a:r>
              <a:rPr lang="fr-CA" b="1" dirty="0" smtClean="0">
                <a:solidFill>
                  <a:srgbClr val="002060"/>
                </a:solidFill>
              </a:rPr>
              <a:t> </a:t>
            </a:r>
            <a:r>
              <a:rPr lang="fr-CA" b="1" dirty="0" err="1" smtClean="0">
                <a:solidFill>
                  <a:srgbClr val="002060"/>
                </a:solidFill>
              </a:rPr>
              <a:t>irony</a:t>
            </a:r>
            <a:r>
              <a:rPr lang="fr-CA" b="1" dirty="0" smtClean="0">
                <a:solidFill>
                  <a:srgbClr val="002060"/>
                </a:solidFill>
              </a:rPr>
              <a:t> ?</a:t>
            </a:r>
            <a:endParaRPr lang="fr-CA" b="1" dirty="0">
              <a:solidFill>
                <a:srgbClr val="002060"/>
              </a:solidFill>
            </a:endParaRPr>
          </a:p>
        </p:txBody>
      </p:sp>
      <p:sp>
        <p:nvSpPr>
          <p:cNvPr id="3" name="Espace réservé du contenu 2"/>
          <p:cNvSpPr>
            <a:spLocks noGrp="1"/>
          </p:cNvSpPr>
          <p:nvPr>
            <p:ph idx="1"/>
          </p:nvPr>
        </p:nvSpPr>
        <p:spPr>
          <a:xfrm>
            <a:off x="179512" y="2132856"/>
            <a:ext cx="8712968" cy="3951337"/>
          </a:xfrm>
        </p:spPr>
        <p:txBody>
          <a:bodyPr>
            <a:normAutofit fontScale="92500"/>
          </a:bodyPr>
          <a:lstStyle/>
          <a:p>
            <a:r>
              <a:rPr lang="fr-CA" sz="2800" b="1" dirty="0" smtClean="0">
                <a:solidFill>
                  <a:schemeClr val="tx1"/>
                </a:solidFill>
              </a:rPr>
              <a:t>A) Sarah </a:t>
            </a:r>
            <a:r>
              <a:rPr lang="fr-CA" sz="2800" b="1" dirty="0" err="1" smtClean="0">
                <a:solidFill>
                  <a:schemeClr val="tx1"/>
                </a:solidFill>
              </a:rPr>
              <a:t>was</a:t>
            </a:r>
            <a:r>
              <a:rPr lang="fr-CA" sz="2800" b="1" dirty="0" smtClean="0">
                <a:solidFill>
                  <a:schemeClr val="tx1"/>
                </a:solidFill>
              </a:rPr>
              <a:t> </a:t>
            </a:r>
            <a:r>
              <a:rPr lang="fr-CA" sz="2800" b="1" dirty="0" err="1" smtClean="0">
                <a:solidFill>
                  <a:schemeClr val="tx1"/>
                </a:solidFill>
              </a:rPr>
              <a:t>married</a:t>
            </a:r>
            <a:r>
              <a:rPr lang="fr-CA" sz="2800" b="1" dirty="0" smtClean="0">
                <a:solidFill>
                  <a:schemeClr val="tx1"/>
                </a:solidFill>
              </a:rPr>
              <a:t> the </a:t>
            </a:r>
            <a:r>
              <a:rPr lang="fr-CA" sz="2800" b="1" dirty="0" err="1" smtClean="0">
                <a:solidFill>
                  <a:schemeClr val="tx1"/>
                </a:solidFill>
              </a:rPr>
              <a:t>same</a:t>
            </a:r>
            <a:r>
              <a:rPr lang="fr-CA" sz="2800" b="1" dirty="0" smtClean="0">
                <a:solidFill>
                  <a:schemeClr val="tx1"/>
                </a:solidFill>
              </a:rPr>
              <a:t> </a:t>
            </a:r>
            <a:r>
              <a:rPr lang="fr-CA" sz="2800" b="1" dirty="0" err="1" smtClean="0">
                <a:solidFill>
                  <a:schemeClr val="tx1"/>
                </a:solidFill>
              </a:rPr>
              <a:t>day</a:t>
            </a:r>
            <a:r>
              <a:rPr lang="fr-CA" sz="2800" b="1" dirty="0" smtClean="0">
                <a:solidFill>
                  <a:schemeClr val="tx1"/>
                </a:solidFill>
              </a:rPr>
              <a:t> </a:t>
            </a:r>
            <a:r>
              <a:rPr lang="fr-CA" sz="2800" b="1" dirty="0" err="1" smtClean="0">
                <a:solidFill>
                  <a:schemeClr val="tx1"/>
                </a:solidFill>
              </a:rPr>
              <a:t>her</a:t>
            </a:r>
            <a:r>
              <a:rPr lang="fr-CA" sz="2800" b="1" dirty="0" smtClean="0">
                <a:solidFill>
                  <a:schemeClr val="tx1"/>
                </a:solidFill>
              </a:rPr>
              <a:t> parents </a:t>
            </a:r>
            <a:r>
              <a:rPr lang="fr-CA" sz="2800" b="1" dirty="0" err="1" smtClean="0">
                <a:solidFill>
                  <a:schemeClr val="tx1"/>
                </a:solidFill>
              </a:rPr>
              <a:t>got</a:t>
            </a:r>
            <a:r>
              <a:rPr lang="fr-CA" sz="2800" b="1" dirty="0" smtClean="0">
                <a:solidFill>
                  <a:schemeClr val="tx1"/>
                </a:solidFill>
              </a:rPr>
              <a:t> </a:t>
            </a:r>
            <a:br>
              <a:rPr lang="fr-CA" sz="2800" b="1" dirty="0" smtClean="0">
                <a:solidFill>
                  <a:schemeClr val="tx1"/>
                </a:solidFill>
              </a:rPr>
            </a:br>
            <a:r>
              <a:rPr lang="fr-CA" sz="2800" b="1" dirty="0" smtClean="0">
                <a:solidFill>
                  <a:schemeClr val="tx1"/>
                </a:solidFill>
              </a:rPr>
              <a:t>     </a:t>
            </a:r>
            <a:r>
              <a:rPr lang="fr-CA" sz="2800" b="1" dirty="0" err="1" smtClean="0">
                <a:solidFill>
                  <a:schemeClr val="tx1"/>
                </a:solidFill>
              </a:rPr>
              <a:t>divorced</a:t>
            </a:r>
            <a:r>
              <a:rPr lang="fr-CA" sz="2800" b="1" dirty="0" smtClean="0">
                <a:solidFill>
                  <a:schemeClr val="tx1"/>
                </a:solidFill>
              </a:rPr>
              <a:t>.</a:t>
            </a:r>
            <a:br>
              <a:rPr lang="fr-CA" sz="2800" b="1" dirty="0" smtClean="0">
                <a:solidFill>
                  <a:schemeClr val="tx1"/>
                </a:solidFill>
              </a:rPr>
            </a:br>
            <a:endParaRPr lang="fr-CA" sz="2800" b="1" dirty="0" smtClean="0">
              <a:solidFill>
                <a:schemeClr val="tx1"/>
              </a:solidFill>
            </a:endParaRPr>
          </a:p>
          <a:p>
            <a:r>
              <a:rPr lang="fr-CA" sz="2800" b="1" dirty="0" smtClean="0">
                <a:solidFill>
                  <a:schemeClr val="tx1"/>
                </a:solidFill>
              </a:rPr>
              <a:t>B) It </a:t>
            </a:r>
            <a:r>
              <a:rPr lang="fr-CA" sz="2800" b="1" dirty="0" err="1" smtClean="0">
                <a:solidFill>
                  <a:schemeClr val="tx1"/>
                </a:solidFill>
              </a:rPr>
              <a:t>started</a:t>
            </a:r>
            <a:r>
              <a:rPr lang="fr-CA" sz="2800" b="1" dirty="0" smtClean="0">
                <a:solidFill>
                  <a:schemeClr val="tx1"/>
                </a:solidFill>
              </a:rPr>
              <a:t> </a:t>
            </a:r>
            <a:r>
              <a:rPr lang="fr-CA" sz="2800" b="1" dirty="0" err="1" smtClean="0">
                <a:solidFill>
                  <a:schemeClr val="tx1"/>
                </a:solidFill>
              </a:rPr>
              <a:t>raining</a:t>
            </a:r>
            <a:r>
              <a:rPr lang="fr-CA" sz="2800" b="1" dirty="0" smtClean="0">
                <a:solidFill>
                  <a:schemeClr val="tx1"/>
                </a:solidFill>
              </a:rPr>
              <a:t> </a:t>
            </a:r>
            <a:r>
              <a:rPr lang="fr-CA" sz="2800" b="1" dirty="0" err="1" smtClean="0">
                <a:solidFill>
                  <a:schemeClr val="tx1"/>
                </a:solidFill>
              </a:rPr>
              <a:t>so</a:t>
            </a:r>
            <a:r>
              <a:rPr lang="fr-CA" sz="2800" b="1" dirty="0" smtClean="0">
                <a:solidFill>
                  <a:schemeClr val="tx1"/>
                </a:solidFill>
              </a:rPr>
              <a:t> Tom </a:t>
            </a:r>
            <a:r>
              <a:rPr lang="fr-CA" sz="2800" b="1" dirty="0" err="1" smtClean="0">
                <a:solidFill>
                  <a:schemeClr val="tx1"/>
                </a:solidFill>
              </a:rPr>
              <a:t>decided</a:t>
            </a:r>
            <a:r>
              <a:rPr lang="fr-CA" sz="2800" b="1" dirty="0" smtClean="0">
                <a:solidFill>
                  <a:schemeClr val="tx1"/>
                </a:solidFill>
              </a:rPr>
              <a:t> to </a:t>
            </a:r>
            <a:r>
              <a:rPr lang="fr-CA" sz="2800" b="1" dirty="0" err="1" smtClean="0">
                <a:solidFill>
                  <a:schemeClr val="tx1"/>
                </a:solidFill>
              </a:rPr>
              <a:t>stay</a:t>
            </a:r>
            <a:r>
              <a:rPr lang="fr-CA" sz="2800" b="1" dirty="0" smtClean="0">
                <a:solidFill>
                  <a:schemeClr val="tx1"/>
                </a:solidFill>
              </a:rPr>
              <a:t> home. </a:t>
            </a:r>
            <a:br>
              <a:rPr lang="fr-CA" sz="2800" b="1" dirty="0" smtClean="0">
                <a:solidFill>
                  <a:schemeClr val="tx1"/>
                </a:solidFill>
              </a:rPr>
            </a:br>
            <a:endParaRPr lang="fr-CA" sz="2800" b="1" dirty="0" smtClean="0">
              <a:solidFill>
                <a:schemeClr val="tx1"/>
              </a:solidFill>
            </a:endParaRPr>
          </a:p>
          <a:p>
            <a:r>
              <a:rPr lang="fr-CA" sz="2800" b="1" dirty="0">
                <a:solidFill>
                  <a:schemeClr val="tx1"/>
                </a:solidFill>
              </a:rPr>
              <a:t>C</a:t>
            </a:r>
            <a:r>
              <a:rPr lang="fr-CA" sz="2800" b="1" dirty="0" smtClean="0">
                <a:solidFill>
                  <a:schemeClr val="tx1"/>
                </a:solidFill>
              </a:rPr>
              <a:t>) The </a:t>
            </a:r>
            <a:r>
              <a:rPr lang="fr-CA" sz="2800" b="1" dirty="0" err="1" smtClean="0">
                <a:solidFill>
                  <a:schemeClr val="tx1"/>
                </a:solidFill>
              </a:rPr>
              <a:t>firestation</a:t>
            </a:r>
            <a:r>
              <a:rPr lang="fr-CA" sz="2800" b="1" dirty="0" smtClean="0">
                <a:solidFill>
                  <a:schemeClr val="tx1"/>
                </a:solidFill>
              </a:rPr>
              <a:t> </a:t>
            </a:r>
            <a:r>
              <a:rPr lang="fr-CA" sz="2800" b="1" dirty="0" err="1" smtClean="0">
                <a:solidFill>
                  <a:schemeClr val="tx1"/>
                </a:solidFill>
              </a:rPr>
              <a:t>caught</a:t>
            </a:r>
            <a:r>
              <a:rPr lang="fr-CA" sz="2800" b="1" dirty="0" smtClean="0">
                <a:solidFill>
                  <a:schemeClr val="tx1"/>
                </a:solidFill>
              </a:rPr>
              <a:t> on </a:t>
            </a:r>
            <a:r>
              <a:rPr lang="fr-CA" sz="2800" b="1" dirty="0" err="1" smtClean="0">
                <a:solidFill>
                  <a:schemeClr val="tx1"/>
                </a:solidFill>
              </a:rPr>
              <a:t>fire</a:t>
            </a:r>
            <a:r>
              <a:rPr lang="fr-CA" sz="2800" b="1" dirty="0" smtClean="0">
                <a:solidFill>
                  <a:schemeClr val="tx1"/>
                </a:solidFill>
              </a:rPr>
              <a:t>.</a:t>
            </a:r>
            <a:br>
              <a:rPr lang="fr-CA" sz="2800" b="1" dirty="0" smtClean="0">
                <a:solidFill>
                  <a:schemeClr val="tx1"/>
                </a:solidFill>
              </a:rPr>
            </a:br>
            <a:endParaRPr lang="fr-CA" sz="2800" b="1" dirty="0" smtClean="0">
              <a:solidFill>
                <a:schemeClr val="tx1"/>
              </a:solidFill>
            </a:endParaRPr>
          </a:p>
          <a:p>
            <a:r>
              <a:rPr lang="fr-CA" sz="2800" b="1" dirty="0">
                <a:solidFill>
                  <a:schemeClr val="tx1"/>
                </a:solidFill>
              </a:rPr>
              <a:t>D</a:t>
            </a:r>
            <a:r>
              <a:rPr lang="fr-CA" sz="2800" b="1" dirty="0" smtClean="0">
                <a:solidFill>
                  <a:schemeClr val="tx1"/>
                </a:solidFill>
              </a:rPr>
              <a:t>) </a:t>
            </a:r>
            <a:r>
              <a:rPr lang="fr-CA" sz="2800" b="1" dirty="0" err="1" smtClean="0">
                <a:solidFill>
                  <a:schemeClr val="tx1"/>
                </a:solidFill>
              </a:rPr>
              <a:t>Jake</a:t>
            </a:r>
            <a:r>
              <a:rPr lang="fr-CA" sz="2800" b="1" dirty="0" smtClean="0">
                <a:solidFill>
                  <a:schemeClr val="tx1"/>
                </a:solidFill>
              </a:rPr>
              <a:t> </a:t>
            </a:r>
            <a:r>
              <a:rPr lang="fr-CA" sz="2800" b="1" dirty="0" err="1" smtClean="0">
                <a:solidFill>
                  <a:schemeClr val="tx1"/>
                </a:solidFill>
              </a:rPr>
              <a:t>wore</a:t>
            </a:r>
            <a:r>
              <a:rPr lang="fr-CA" sz="2800" b="1" dirty="0" smtClean="0">
                <a:solidFill>
                  <a:schemeClr val="tx1"/>
                </a:solidFill>
              </a:rPr>
              <a:t> </a:t>
            </a:r>
            <a:r>
              <a:rPr lang="fr-CA" sz="2800" b="1" dirty="0" err="1" smtClean="0">
                <a:solidFill>
                  <a:schemeClr val="tx1"/>
                </a:solidFill>
              </a:rPr>
              <a:t>his</a:t>
            </a:r>
            <a:r>
              <a:rPr lang="fr-CA" sz="2800" b="1" dirty="0" smtClean="0">
                <a:solidFill>
                  <a:schemeClr val="tx1"/>
                </a:solidFill>
              </a:rPr>
              <a:t> favorite t-shirt and </a:t>
            </a:r>
            <a:r>
              <a:rPr lang="fr-CA" sz="2800" b="1" dirty="0" err="1" smtClean="0">
                <a:solidFill>
                  <a:schemeClr val="tx1"/>
                </a:solidFill>
              </a:rPr>
              <a:t>lost</a:t>
            </a:r>
            <a:r>
              <a:rPr lang="fr-CA" sz="2800" b="1" dirty="0" smtClean="0">
                <a:solidFill>
                  <a:schemeClr val="tx1"/>
                </a:solidFill>
              </a:rPr>
              <a:t> the soccer </a:t>
            </a:r>
            <a:br>
              <a:rPr lang="fr-CA" sz="2800" b="1" dirty="0" smtClean="0">
                <a:solidFill>
                  <a:schemeClr val="tx1"/>
                </a:solidFill>
              </a:rPr>
            </a:br>
            <a:r>
              <a:rPr lang="fr-CA" sz="2800" b="1" dirty="0" smtClean="0">
                <a:solidFill>
                  <a:schemeClr val="tx1"/>
                </a:solidFill>
              </a:rPr>
              <a:t>     </a:t>
            </a:r>
            <a:r>
              <a:rPr lang="fr-CA" sz="2800" b="1" dirty="0" err="1" smtClean="0">
                <a:solidFill>
                  <a:schemeClr val="tx1"/>
                </a:solidFill>
              </a:rPr>
              <a:t>game</a:t>
            </a:r>
            <a:r>
              <a:rPr lang="fr-CA" sz="2800" b="1" dirty="0" smtClean="0">
                <a:solidFill>
                  <a:schemeClr val="tx1"/>
                </a:solidFill>
              </a:rPr>
              <a:t>.</a:t>
            </a:r>
            <a:endParaRPr lang="fr-CA" sz="2800" b="1" dirty="0">
              <a:solidFill>
                <a:schemeClr val="tx1"/>
              </a:solidFill>
            </a:endParaRPr>
          </a:p>
        </p:txBody>
      </p:sp>
    </p:spTree>
    <p:extLst>
      <p:ext uri="{BB962C8B-B14F-4D97-AF65-F5344CB8AC3E}">
        <p14:creationId xmlns:p14="http://schemas.microsoft.com/office/powerpoint/2010/main" val="24658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36712"/>
            <a:ext cx="9144000" cy="1143000"/>
          </a:xfrm>
        </p:spPr>
        <p:txBody>
          <a:bodyPr>
            <a:normAutofit fontScale="90000"/>
          </a:bodyPr>
          <a:lstStyle/>
          <a:p>
            <a:r>
              <a:rPr lang="en-US" sz="4000" b="1" dirty="0" smtClean="0">
                <a:solidFill>
                  <a:srgbClr val="00B050"/>
                </a:solidFill>
              </a:rPr>
              <a:t>3. Which of the following examples demonstrates the literary device of foreshadowing?</a:t>
            </a:r>
            <a:r>
              <a:rPr lang="en-US" sz="4000" dirty="0" smtClean="0"/>
              <a:t/>
            </a:r>
            <a:br>
              <a:rPr lang="en-US" sz="4000" dirty="0" smtClean="0"/>
            </a:br>
            <a:endParaRPr lang="fr-CA" dirty="0"/>
          </a:p>
        </p:txBody>
      </p:sp>
      <p:sp>
        <p:nvSpPr>
          <p:cNvPr id="3" name="Espace réservé du contenu 2"/>
          <p:cNvSpPr>
            <a:spLocks noGrp="1"/>
          </p:cNvSpPr>
          <p:nvPr>
            <p:ph idx="1"/>
          </p:nvPr>
        </p:nvSpPr>
        <p:spPr>
          <a:xfrm>
            <a:off x="467544" y="1988840"/>
            <a:ext cx="8229600" cy="4525963"/>
          </a:xfrm>
        </p:spPr>
        <p:txBody>
          <a:bodyPr>
            <a:normAutofit fontScale="77500" lnSpcReduction="20000"/>
          </a:bodyPr>
          <a:lstStyle/>
          <a:p>
            <a:pPr marL="0" indent="0">
              <a:buNone/>
            </a:pPr>
            <a:endParaRPr lang="en-US" dirty="0" smtClean="0"/>
          </a:p>
          <a:p>
            <a:pPr marL="0" indent="0">
              <a:buNone/>
            </a:pPr>
            <a:r>
              <a:rPr lang="en-US" dirty="0" smtClean="0">
                <a:solidFill>
                  <a:schemeClr val="tx1"/>
                </a:solidFill>
              </a:rPr>
              <a:t>a)   Dante </a:t>
            </a:r>
            <a:r>
              <a:rPr lang="en-US" dirty="0">
                <a:solidFill>
                  <a:schemeClr val="tx1"/>
                </a:solidFill>
              </a:rPr>
              <a:t>was sitting in a dark old house located at the very end of a dead-</a:t>
            </a:r>
            <a:br>
              <a:rPr lang="en-US" dirty="0">
                <a:solidFill>
                  <a:schemeClr val="tx1"/>
                </a:solidFill>
              </a:rPr>
            </a:br>
            <a:r>
              <a:rPr lang="en-US" dirty="0">
                <a:solidFill>
                  <a:schemeClr val="tx1"/>
                </a:solidFill>
              </a:rPr>
              <a:t>       end street. It looked like his front lawn hadn’t been mown in months. </a:t>
            </a:r>
          </a:p>
          <a:p>
            <a:endParaRPr lang="en-US" dirty="0" smtClean="0">
              <a:solidFill>
                <a:schemeClr val="tx1"/>
              </a:solidFill>
            </a:endParaRPr>
          </a:p>
          <a:p>
            <a:pPr marL="0" indent="0">
              <a:buNone/>
            </a:pPr>
            <a:r>
              <a:rPr lang="en-US" dirty="0" smtClean="0">
                <a:solidFill>
                  <a:schemeClr val="tx1"/>
                </a:solidFill>
              </a:rPr>
              <a:t>b)   Adam didn’t like to spend money. He preferred to spend his hard-earned </a:t>
            </a:r>
            <a:br>
              <a:rPr lang="en-US" dirty="0" smtClean="0">
                <a:solidFill>
                  <a:schemeClr val="tx1"/>
                </a:solidFill>
              </a:rPr>
            </a:br>
            <a:r>
              <a:rPr lang="en-US" dirty="0" smtClean="0">
                <a:solidFill>
                  <a:schemeClr val="tx1"/>
                </a:solidFill>
              </a:rPr>
              <a:t>       cash only on the basic necessities.</a:t>
            </a:r>
          </a:p>
          <a:p>
            <a:endParaRPr lang="en-US" dirty="0" smtClean="0">
              <a:solidFill>
                <a:schemeClr val="tx1"/>
              </a:solidFill>
            </a:endParaRPr>
          </a:p>
          <a:p>
            <a:pPr marL="0" indent="0">
              <a:buNone/>
            </a:pPr>
            <a:r>
              <a:rPr lang="en-US" dirty="0" smtClean="0">
                <a:solidFill>
                  <a:schemeClr val="tx1"/>
                </a:solidFill>
              </a:rPr>
              <a:t>c</a:t>
            </a:r>
            <a:r>
              <a:rPr lang="en-US" dirty="0">
                <a:solidFill>
                  <a:schemeClr val="tx1"/>
                </a:solidFill>
              </a:rPr>
              <a:t>) </a:t>
            </a:r>
            <a:r>
              <a:rPr lang="en-US" dirty="0" smtClean="0">
                <a:solidFill>
                  <a:schemeClr val="tx1"/>
                </a:solidFill>
              </a:rPr>
              <a:t>  When </a:t>
            </a:r>
            <a:r>
              <a:rPr lang="en-US" dirty="0">
                <a:solidFill>
                  <a:schemeClr val="tx1"/>
                </a:solidFill>
              </a:rPr>
              <a:t>Alex woke up that morning, it was raining </a:t>
            </a:r>
            <a:r>
              <a:rPr lang="en-US" dirty="0" err="1" smtClean="0">
                <a:solidFill>
                  <a:schemeClr val="tx1"/>
                </a:solidFill>
              </a:rPr>
              <a:t>outside.The</a:t>
            </a:r>
            <a:r>
              <a:rPr lang="en-US" dirty="0" smtClean="0">
                <a:solidFill>
                  <a:schemeClr val="tx1"/>
                </a:solidFill>
              </a:rPr>
              <a:t> </a:t>
            </a:r>
            <a:r>
              <a:rPr lang="en-US" dirty="0">
                <a:solidFill>
                  <a:schemeClr val="tx1"/>
                </a:solidFill>
              </a:rPr>
              <a:t>weather was </a:t>
            </a:r>
            <a:br>
              <a:rPr lang="en-US" dirty="0">
                <a:solidFill>
                  <a:schemeClr val="tx1"/>
                </a:solidFill>
              </a:rPr>
            </a:br>
            <a:r>
              <a:rPr lang="en-US" dirty="0">
                <a:solidFill>
                  <a:schemeClr val="tx1"/>
                </a:solidFill>
              </a:rPr>
              <a:t>       </a:t>
            </a:r>
            <a:r>
              <a:rPr lang="en-US" dirty="0" smtClean="0">
                <a:solidFill>
                  <a:schemeClr val="tx1"/>
                </a:solidFill>
              </a:rPr>
              <a:t>depressing. Alex was still excited to go to the </a:t>
            </a:r>
            <a:r>
              <a:rPr lang="en-US" dirty="0" err="1" smtClean="0">
                <a:solidFill>
                  <a:schemeClr val="tx1"/>
                </a:solidFill>
              </a:rPr>
              <a:t>Osheaga</a:t>
            </a:r>
            <a:r>
              <a:rPr lang="en-US" dirty="0" smtClean="0">
                <a:solidFill>
                  <a:schemeClr val="tx1"/>
                </a:solidFill>
              </a:rPr>
              <a:t> Concert.. </a:t>
            </a:r>
            <a:r>
              <a:rPr lang="en-US" dirty="0">
                <a:solidFill>
                  <a:schemeClr val="tx1"/>
                </a:solidFill>
              </a:rPr>
              <a:t>That </a:t>
            </a:r>
            <a:r>
              <a:rPr lang="en-US" dirty="0" smtClean="0">
                <a:solidFill>
                  <a:schemeClr val="tx1"/>
                </a:solidFill>
              </a:rPr>
              <a:t>   </a:t>
            </a:r>
            <a:br>
              <a:rPr lang="en-US" dirty="0" smtClean="0">
                <a:solidFill>
                  <a:schemeClr val="tx1"/>
                </a:solidFill>
              </a:rPr>
            </a:br>
            <a:r>
              <a:rPr lang="en-US" dirty="0" smtClean="0">
                <a:solidFill>
                  <a:schemeClr val="tx1"/>
                </a:solidFill>
              </a:rPr>
              <a:t>      evening </a:t>
            </a:r>
            <a:r>
              <a:rPr lang="en-US" dirty="0">
                <a:solidFill>
                  <a:schemeClr val="tx1"/>
                </a:solidFill>
              </a:rPr>
              <a:t>over dinner, </a:t>
            </a:r>
            <a:r>
              <a:rPr lang="en-US" dirty="0" smtClean="0">
                <a:solidFill>
                  <a:schemeClr val="tx1"/>
                </a:solidFill>
              </a:rPr>
              <a:t>his </a:t>
            </a:r>
            <a:r>
              <a:rPr lang="en-US" dirty="0">
                <a:solidFill>
                  <a:schemeClr val="tx1"/>
                </a:solidFill>
              </a:rPr>
              <a:t>mother informed </a:t>
            </a:r>
            <a:r>
              <a:rPr lang="en-US" dirty="0" smtClean="0">
                <a:solidFill>
                  <a:schemeClr val="tx1"/>
                </a:solidFill>
              </a:rPr>
              <a:t>him </a:t>
            </a:r>
            <a:r>
              <a:rPr lang="en-US" dirty="0">
                <a:solidFill>
                  <a:schemeClr val="tx1"/>
                </a:solidFill>
              </a:rPr>
              <a:t>that </a:t>
            </a:r>
            <a:r>
              <a:rPr lang="en-US" dirty="0" smtClean="0">
                <a:solidFill>
                  <a:schemeClr val="tx1"/>
                </a:solidFill>
              </a:rPr>
              <a:t>the concert was </a:t>
            </a:r>
            <a:br>
              <a:rPr lang="en-US" dirty="0" smtClean="0">
                <a:solidFill>
                  <a:schemeClr val="tx1"/>
                </a:solidFill>
              </a:rPr>
            </a:br>
            <a:r>
              <a:rPr lang="en-US" dirty="0" smtClean="0">
                <a:solidFill>
                  <a:schemeClr val="tx1"/>
                </a:solidFill>
              </a:rPr>
              <a:t>      cancelled due to the heavy rainstorm. </a:t>
            </a:r>
            <a:r>
              <a:rPr lang="en-US" dirty="0">
                <a:solidFill>
                  <a:schemeClr val="tx1"/>
                </a:solidFill>
              </a:rPr>
              <a:t/>
            </a:r>
            <a:br>
              <a:rPr lang="en-US" dirty="0">
                <a:solidFill>
                  <a:schemeClr val="tx1"/>
                </a:solidFill>
              </a:rPr>
            </a:br>
            <a:r>
              <a:rPr lang="en-US" dirty="0">
                <a:solidFill>
                  <a:schemeClr val="tx1"/>
                </a:solidFill>
              </a:rPr>
              <a:t>      </a:t>
            </a:r>
          </a:p>
          <a:p>
            <a:pPr marL="0" indent="0">
              <a:buNone/>
            </a:pPr>
            <a:endParaRPr lang="en-US" dirty="0" smtClean="0">
              <a:solidFill>
                <a:schemeClr val="tx1"/>
              </a:solidFill>
            </a:endParaRPr>
          </a:p>
          <a:p>
            <a:pPr marL="0" indent="0">
              <a:buNone/>
            </a:pPr>
            <a:r>
              <a:rPr lang="en-US" dirty="0" smtClean="0">
                <a:solidFill>
                  <a:schemeClr val="tx1"/>
                </a:solidFill>
              </a:rPr>
              <a:t>d)    Lisa thought to herself, "I hope she likes my cooking. I worked really hard   </a:t>
            </a:r>
            <a:br>
              <a:rPr lang="en-US" dirty="0" smtClean="0">
                <a:solidFill>
                  <a:schemeClr val="tx1"/>
                </a:solidFill>
              </a:rPr>
            </a:br>
            <a:r>
              <a:rPr lang="en-US" dirty="0" smtClean="0">
                <a:solidFill>
                  <a:schemeClr val="tx1"/>
                </a:solidFill>
              </a:rPr>
              <a:t>        on this lasagna. I felt like an Italian mother while I cooked all this food!”. </a:t>
            </a:r>
            <a:br>
              <a:rPr lang="en-US" dirty="0" smtClean="0">
                <a:solidFill>
                  <a:schemeClr val="tx1"/>
                </a:solidFill>
              </a:rPr>
            </a:br>
            <a:r>
              <a:rPr lang="en-US" dirty="0" smtClean="0">
                <a:solidFill>
                  <a:schemeClr val="tx1"/>
                </a:solidFill>
              </a:rPr>
              <a:t>       When her friend arrived, she said that she had stopped by at a restaurant </a:t>
            </a:r>
            <a:br>
              <a:rPr lang="en-US" dirty="0" smtClean="0">
                <a:solidFill>
                  <a:schemeClr val="tx1"/>
                </a:solidFill>
              </a:rPr>
            </a:br>
            <a:r>
              <a:rPr lang="en-US" dirty="0" smtClean="0">
                <a:solidFill>
                  <a:schemeClr val="tx1"/>
                </a:solidFill>
              </a:rPr>
              <a:t>       before coming over. </a:t>
            </a:r>
          </a:p>
          <a:p>
            <a:endParaRPr lang="fr-CA" dirty="0"/>
          </a:p>
        </p:txBody>
      </p:sp>
    </p:spTree>
    <p:extLst>
      <p:ext uri="{BB962C8B-B14F-4D97-AF65-F5344CB8AC3E}">
        <p14:creationId xmlns:p14="http://schemas.microsoft.com/office/powerpoint/2010/main" val="4085200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CA" b="1" u="sng" dirty="0" smtClean="0">
                <a:solidFill>
                  <a:schemeClr val="tx1"/>
                </a:solidFill>
              </a:rPr>
              <a:t>REVIEW</a:t>
            </a:r>
            <a:endParaRPr lang="fr-CA" b="1" u="sng" dirty="0">
              <a:solidFill>
                <a:schemeClr val="tx1"/>
              </a:solidFill>
            </a:endParaRPr>
          </a:p>
        </p:txBody>
      </p:sp>
      <p:sp>
        <p:nvSpPr>
          <p:cNvPr id="3" name="Espace réservé du contenu 2"/>
          <p:cNvSpPr>
            <a:spLocks noGrp="1"/>
          </p:cNvSpPr>
          <p:nvPr>
            <p:ph idx="1"/>
          </p:nvPr>
        </p:nvSpPr>
        <p:spPr>
          <a:xfrm>
            <a:off x="323528" y="1124744"/>
            <a:ext cx="8568952" cy="5112568"/>
          </a:xfrm>
        </p:spPr>
        <p:txBody>
          <a:bodyPr>
            <a:normAutofit fontScale="92500" lnSpcReduction="20000"/>
          </a:bodyPr>
          <a:lstStyle/>
          <a:p>
            <a:pPr marL="0" indent="0" algn="ctr">
              <a:lnSpc>
                <a:spcPct val="115000"/>
              </a:lnSpc>
              <a:spcAft>
                <a:spcPts val="1000"/>
              </a:spcAft>
              <a:buNone/>
            </a:pPr>
            <a:endParaRPr lang="fr-CA" sz="1600" dirty="0">
              <a:ea typeface="Calibri"/>
              <a:cs typeface="Times New Roman"/>
            </a:endParaRPr>
          </a:p>
          <a:p>
            <a:pPr>
              <a:lnSpc>
                <a:spcPct val="115000"/>
              </a:lnSpc>
              <a:spcAft>
                <a:spcPts val="1000"/>
              </a:spcAft>
            </a:pPr>
            <a:r>
              <a:rPr lang="en-CA" sz="4000" b="1" u="sng" dirty="0" smtClean="0">
                <a:solidFill>
                  <a:srgbClr val="002060"/>
                </a:solidFill>
                <a:ea typeface="Calibri"/>
                <a:cs typeface="Times New Roman"/>
              </a:rPr>
              <a:t>SITUATIONAL IRONY</a:t>
            </a:r>
            <a:r>
              <a:rPr lang="en-CA" sz="4000" b="1" dirty="0">
                <a:solidFill>
                  <a:srgbClr val="002060"/>
                </a:solidFill>
                <a:ea typeface="Calibri"/>
                <a:cs typeface="Times New Roman"/>
              </a:rPr>
              <a:t>: </a:t>
            </a:r>
            <a:r>
              <a:rPr lang="en-CA" sz="4000" b="1" dirty="0">
                <a:ea typeface="Calibri"/>
                <a:cs typeface="Times New Roman"/>
              </a:rPr>
              <a:t/>
            </a:r>
            <a:br>
              <a:rPr lang="en-CA" sz="4000" b="1" dirty="0">
                <a:ea typeface="Calibri"/>
                <a:cs typeface="Times New Roman"/>
              </a:rPr>
            </a:br>
            <a:r>
              <a:rPr lang="en-CA" sz="4000" b="1" dirty="0" smtClean="0">
                <a:solidFill>
                  <a:schemeClr val="tx1"/>
                </a:solidFill>
                <a:ea typeface="Calibri"/>
                <a:cs typeface="Times New Roman"/>
              </a:rPr>
              <a:t>A CONTRADICTION TO A SITUATION</a:t>
            </a:r>
            <a:r>
              <a:rPr lang="en-CA" sz="4000" b="1" dirty="0">
                <a:ea typeface="Calibri"/>
                <a:cs typeface="Times New Roman"/>
              </a:rPr>
              <a:t/>
            </a:r>
            <a:br>
              <a:rPr lang="en-CA" sz="4000" b="1" dirty="0">
                <a:ea typeface="Calibri"/>
                <a:cs typeface="Times New Roman"/>
              </a:rPr>
            </a:br>
            <a:endParaRPr lang="fr-CA" sz="2000" dirty="0">
              <a:ea typeface="Calibri"/>
              <a:cs typeface="Times New Roman"/>
            </a:endParaRPr>
          </a:p>
          <a:p>
            <a:pPr>
              <a:lnSpc>
                <a:spcPct val="115000"/>
              </a:lnSpc>
              <a:spcAft>
                <a:spcPts val="1000"/>
              </a:spcAft>
            </a:pPr>
            <a:r>
              <a:rPr lang="en-CA" sz="4000" b="1" u="sng" dirty="0" smtClean="0">
                <a:solidFill>
                  <a:srgbClr val="00B050"/>
                </a:solidFill>
                <a:ea typeface="Calibri"/>
                <a:cs typeface="Times New Roman"/>
              </a:rPr>
              <a:t>FORESHADOWING</a:t>
            </a:r>
            <a:r>
              <a:rPr lang="en-CA" sz="4000" b="1" dirty="0">
                <a:solidFill>
                  <a:srgbClr val="00B050"/>
                </a:solidFill>
                <a:ea typeface="Calibri"/>
                <a:cs typeface="Times New Roman"/>
              </a:rPr>
              <a:t>:</a:t>
            </a:r>
            <a:r>
              <a:rPr lang="en-CA" sz="4000" b="1" dirty="0">
                <a:ea typeface="Calibri"/>
                <a:cs typeface="Times New Roman"/>
              </a:rPr>
              <a:t> </a:t>
            </a:r>
            <a:br>
              <a:rPr lang="en-CA" sz="4000" b="1" dirty="0">
                <a:ea typeface="Calibri"/>
                <a:cs typeface="Times New Roman"/>
              </a:rPr>
            </a:br>
            <a:r>
              <a:rPr lang="en-CA" sz="4000" b="1" dirty="0">
                <a:solidFill>
                  <a:schemeClr val="tx1"/>
                </a:solidFill>
                <a:ea typeface="Calibri"/>
                <a:cs typeface="Times New Roman"/>
              </a:rPr>
              <a:t>A HINT OF WHAT IS TO HAPPEN IN THE FUTURE</a:t>
            </a:r>
            <a:r>
              <a:rPr lang="en-CA" sz="4000" b="1" dirty="0">
                <a:ea typeface="Calibri"/>
                <a:cs typeface="Times New Roman"/>
              </a:rPr>
              <a:t/>
            </a:r>
            <a:br>
              <a:rPr lang="en-CA" sz="4000" b="1" dirty="0">
                <a:ea typeface="Calibri"/>
                <a:cs typeface="Times New Roman"/>
              </a:rPr>
            </a:br>
            <a:endParaRPr lang="fr-CA" sz="2000" dirty="0">
              <a:ea typeface="Calibri"/>
              <a:cs typeface="Times New Roman"/>
            </a:endParaRPr>
          </a:p>
          <a:p>
            <a:pPr>
              <a:lnSpc>
                <a:spcPct val="115000"/>
              </a:lnSpc>
              <a:spcAft>
                <a:spcPts val="1000"/>
              </a:spcAft>
            </a:pPr>
            <a:r>
              <a:rPr lang="en-CA" sz="4000" b="1" u="sng" dirty="0">
                <a:solidFill>
                  <a:srgbClr val="FF0000"/>
                </a:solidFill>
                <a:ea typeface="Calibri"/>
                <a:cs typeface="Times New Roman"/>
              </a:rPr>
              <a:t>HYPERBOLE</a:t>
            </a:r>
            <a:r>
              <a:rPr lang="en-CA" sz="4000" b="1" dirty="0">
                <a:ea typeface="Calibri"/>
                <a:cs typeface="Times New Roman"/>
              </a:rPr>
              <a:t>: </a:t>
            </a:r>
            <a:r>
              <a:rPr lang="en-CA" sz="4000" b="1" dirty="0">
                <a:solidFill>
                  <a:schemeClr val="tx1"/>
                </a:solidFill>
                <a:ea typeface="Calibri"/>
                <a:cs typeface="Times New Roman"/>
              </a:rPr>
              <a:t>AN EXAGGERATION</a:t>
            </a:r>
            <a:endParaRPr lang="fr-CA" sz="2000" dirty="0">
              <a:solidFill>
                <a:schemeClr val="tx1"/>
              </a:solidFill>
              <a:ea typeface="Calibri"/>
              <a:cs typeface="Times New Roman"/>
            </a:endParaRPr>
          </a:p>
          <a:p>
            <a:pPr marL="0" indent="0">
              <a:buNone/>
            </a:pPr>
            <a:endParaRPr lang="fr-CA" dirty="0"/>
          </a:p>
        </p:txBody>
      </p:sp>
    </p:spTree>
    <p:extLst>
      <p:ext uri="{BB962C8B-B14F-4D97-AF65-F5344CB8AC3E}">
        <p14:creationId xmlns:p14="http://schemas.microsoft.com/office/powerpoint/2010/main" val="401492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041440" cy="1442674"/>
          </a:xfrm>
        </p:spPr>
        <p:txBody>
          <a:bodyPr/>
          <a:lstStyle/>
          <a:p>
            <a:r>
              <a:rPr lang="fr-CA" b="1" u="sng" dirty="0" smtClean="0">
                <a:solidFill>
                  <a:srgbClr val="002060"/>
                </a:solidFill>
              </a:rPr>
              <a:t>SITUATIONAL IRONY</a:t>
            </a:r>
            <a:endParaRPr lang="fr-CA" b="1" u="sng" dirty="0">
              <a:solidFill>
                <a:srgbClr val="002060"/>
              </a:solidFill>
            </a:endParaRPr>
          </a:p>
        </p:txBody>
      </p:sp>
      <p:sp>
        <p:nvSpPr>
          <p:cNvPr id="3" name="Espace réservé du contenu 2"/>
          <p:cNvSpPr>
            <a:spLocks noGrp="1"/>
          </p:cNvSpPr>
          <p:nvPr>
            <p:ph idx="1"/>
          </p:nvPr>
        </p:nvSpPr>
        <p:spPr>
          <a:xfrm>
            <a:off x="539552" y="1988840"/>
            <a:ext cx="8136904" cy="3951337"/>
          </a:xfrm>
        </p:spPr>
        <p:txBody>
          <a:bodyPr>
            <a:normAutofit/>
          </a:bodyPr>
          <a:lstStyle/>
          <a:p>
            <a:pPr marL="0" indent="0">
              <a:buNone/>
            </a:pPr>
            <a:r>
              <a:rPr lang="en-US" dirty="0" smtClean="0">
                <a:solidFill>
                  <a:schemeClr val="tx1"/>
                </a:solidFill>
              </a:rPr>
              <a:t>         A </a:t>
            </a:r>
            <a:r>
              <a:rPr lang="en-US" b="1" dirty="0" smtClean="0">
                <a:solidFill>
                  <a:schemeClr val="tx1"/>
                </a:solidFill>
              </a:rPr>
              <a:t>contradiction</a:t>
            </a:r>
            <a:r>
              <a:rPr lang="en-US" dirty="0" smtClean="0">
                <a:solidFill>
                  <a:schemeClr val="tx1"/>
                </a:solidFill>
              </a:rPr>
              <a:t> or sharp contrast of a situation.</a:t>
            </a:r>
            <a:endParaRPr lang="en-US" dirty="0">
              <a:solidFill>
                <a:schemeClr val="tx1"/>
              </a:solidFill>
            </a:endParaRPr>
          </a:p>
          <a:p>
            <a:pPr marL="0" indent="0">
              <a:buNone/>
            </a:pPr>
            <a:r>
              <a:rPr lang="en-US" dirty="0"/>
              <a:t/>
            </a:r>
            <a:br>
              <a:rPr lang="en-US" dirty="0"/>
            </a:br>
            <a:r>
              <a:rPr lang="en-US" dirty="0" smtClean="0"/>
              <a:t>         </a:t>
            </a:r>
            <a:r>
              <a:rPr lang="en-US" dirty="0">
                <a:hlinkClick r:id="rId2"/>
              </a:rPr>
              <a:t>http://</a:t>
            </a:r>
            <a:r>
              <a:rPr lang="en-US" dirty="0" smtClean="0">
                <a:hlinkClick r:id="rId2"/>
              </a:rPr>
              <a:t>www.youtube.com/watch?v=fEUsHnae7z0</a:t>
            </a:r>
            <a:r>
              <a:rPr lang="en-US" dirty="0" smtClean="0"/>
              <a:t> </a:t>
            </a:r>
          </a:p>
          <a:p>
            <a:pPr marL="0" indent="0">
              <a:buNone/>
            </a:pPr>
            <a:endParaRPr lang="fr-CA" dirty="0" smtClean="0"/>
          </a:p>
          <a:p>
            <a:r>
              <a:rPr lang="fr-CA" b="1" dirty="0" smtClean="0"/>
              <a:t>The police station </a:t>
            </a:r>
            <a:r>
              <a:rPr lang="fr-CA" b="1" dirty="0" err="1" smtClean="0"/>
              <a:t>was</a:t>
            </a:r>
            <a:r>
              <a:rPr lang="fr-CA" b="1" dirty="0" smtClean="0"/>
              <a:t> </a:t>
            </a:r>
            <a:r>
              <a:rPr lang="fr-CA" b="1" dirty="0" err="1" smtClean="0"/>
              <a:t>robbed</a:t>
            </a:r>
            <a:r>
              <a:rPr lang="fr-CA" b="1" dirty="0" smtClean="0"/>
              <a:t>.</a:t>
            </a:r>
            <a:r>
              <a:rPr lang="fr-CA" dirty="0" smtClean="0"/>
              <a:t/>
            </a:r>
            <a:br>
              <a:rPr lang="fr-CA" dirty="0" smtClean="0"/>
            </a:br>
            <a:r>
              <a:rPr lang="fr-CA" dirty="0" smtClean="0"/>
              <a:t>Situation: The police station </a:t>
            </a:r>
            <a:r>
              <a:rPr lang="fr-CA" dirty="0" err="1" smtClean="0"/>
              <a:t>protects</a:t>
            </a:r>
            <a:r>
              <a:rPr lang="fr-CA" dirty="0" smtClean="0"/>
              <a:t> people </a:t>
            </a:r>
            <a:r>
              <a:rPr lang="fr-CA" dirty="0" err="1" smtClean="0"/>
              <a:t>from</a:t>
            </a:r>
            <a:r>
              <a:rPr lang="fr-CA" dirty="0" smtClean="0"/>
              <a:t> </a:t>
            </a:r>
            <a:r>
              <a:rPr lang="fr-CA" dirty="0" err="1" smtClean="0"/>
              <a:t>robbers</a:t>
            </a:r>
            <a:r>
              <a:rPr lang="fr-CA" dirty="0" smtClean="0"/>
              <a:t>.</a:t>
            </a:r>
            <a:br>
              <a:rPr lang="fr-CA" dirty="0" smtClean="0"/>
            </a:br>
            <a:r>
              <a:rPr lang="fr-CA" dirty="0" smtClean="0"/>
              <a:t>Contradiction: </a:t>
            </a:r>
            <a:r>
              <a:rPr lang="fr-CA" dirty="0"/>
              <a:t>T</a:t>
            </a:r>
            <a:r>
              <a:rPr lang="fr-CA" dirty="0" smtClean="0"/>
              <a:t>he police station </a:t>
            </a:r>
            <a:r>
              <a:rPr lang="fr-CA" dirty="0" err="1" smtClean="0"/>
              <a:t>was</a:t>
            </a:r>
            <a:r>
              <a:rPr lang="fr-CA" dirty="0" smtClean="0"/>
              <a:t> </a:t>
            </a:r>
            <a:r>
              <a:rPr lang="fr-CA" dirty="0" err="1" smtClean="0"/>
              <a:t>robbed</a:t>
            </a:r>
            <a:r>
              <a:rPr lang="fr-CA" dirty="0" smtClean="0"/>
              <a:t>.</a:t>
            </a:r>
            <a:br>
              <a:rPr lang="fr-CA" dirty="0" smtClean="0"/>
            </a:br>
            <a:endParaRPr lang="fr-CA" dirty="0" smtClean="0"/>
          </a:p>
        </p:txBody>
      </p:sp>
    </p:spTree>
    <p:extLst>
      <p:ext uri="{BB962C8B-B14F-4D97-AF65-F5344CB8AC3E}">
        <p14:creationId xmlns:p14="http://schemas.microsoft.com/office/powerpoint/2010/main" val="360466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BUTTON, BUTTON</a:t>
            </a:r>
            <a:endParaRPr lang="fr-C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068960"/>
            <a:ext cx="2511722" cy="251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76211" y="1997913"/>
            <a:ext cx="6696744" cy="3785652"/>
          </a:xfrm>
          <a:prstGeom prst="rect">
            <a:avLst/>
          </a:prstGeom>
          <a:noFill/>
        </p:spPr>
        <p:txBody>
          <a:bodyPr wrap="square" rtlCol="0">
            <a:spAutoFit/>
          </a:bodyPr>
          <a:lstStyle/>
          <a:p>
            <a:r>
              <a:rPr lang="fr-CA" sz="2400" dirty="0" smtClean="0"/>
              <a:t>In the short story, the deal for Norma </a:t>
            </a:r>
            <a:r>
              <a:rPr lang="fr-CA" sz="2400" dirty="0" err="1" smtClean="0"/>
              <a:t>was</a:t>
            </a:r>
            <a:r>
              <a:rPr lang="fr-CA" sz="2400" dirty="0" smtClean="0"/>
              <a:t> </a:t>
            </a:r>
            <a:r>
              <a:rPr lang="fr-CA" sz="2400" dirty="0" err="1" smtClean="0"/>
              <a:t>that</a:t>
            </a:r>
            <a:r>
              <a:rPr lang="fr-CA" sz="2400" dirty="0" smtClean="0"/>
              <a:t> </a:t>
            </a:r>
            <a:r>
              <a:rPr lang="fr-CA" sz="2400" dirty="0" err="1" smtClean="0"/>
              <a:t>she</a:t>
            </a:r>
            <a:r>
              <a:rPr lang="fr-CA" sz="2400" dirty="0" smtClean="0"/>
              <a:t> </a:t>
            </a:r>
            <a:r>
              <a:rPr lang="fr-CA" sz="2400" dirty="0" err="1" smtClean="0"/>
              <a:t>can</a:t>
            </a:r>
            <a:r>
              <a:rPr lang="fr-CA" sz="2400" dirty="0" smtClean="0"/>
              <a:t> </a:t>
            </a:r>
            <a:r>
              <a:rPr lang="fr-CA" sz="2400" dirty="0" err="1" smtClean="0"/>
              <a:t>win</a:t>
            </a:r>
            <a:r>
              <a:rPr lang="fr-CA" sz="2400" dirty="0" smtClean="0"/>
              <a:t> $50,000 if </a:t>
            </a:r>
            <a:r>
              <a:rPr lang="fr-CA" sz="2400" dirty="0" err="1" smtClean="0"/>
              <a:t>she</a:t>
            </a:r>
            <a:r>
              <a:rPr lang="fr-CA" sz="2400" dirty="0" smtClean="0"/>
              <a:t> presses the </a:t>
            </a:r>
            <a:r>
              <a:rPr lang="fr-CA" sz="2400" dirty="0" err="1" smtClean="0"/>
              <a:t>button</a:t>
            </a:r>
            <a:r>
              <a:rPr lang="fr-CA" sz="2400" dirty="0" smtClean="0"/>
              <a:t> and </a:t>
            </a:r>
            <a:r>
              <a:rPr lang="fr-CA" sz="2400" dirty="0" err="1" smtClean="0"/>
              <a:t>kill</a:t>
            </a:r>
            <a:r>
              <a:rPr lang="fr-CA" sz="2400" dirty="0" smtClean="0"/>
              <a:t> </a:t>
            </a:r>
            <a:r>
              <a:rPr lang="fr-CA" sz="2400" dirty="0" err="1" smtClean="0"/>
              <a:t>someone</a:t>
            </a:r>
            <a:r>
              <a:rPr lang="fr-CA" sz="2400" dirty="0" smtClean="0"/>
              <a:t> </a:t>
            </a:r>
            <a:r>
              <a:rPr lang="fr-CA" sz="2400" dirty="0" err="1" smtClean="0"/>
              <a:t>she</a:t>
            </a:r>
            <a:r>
              <a:rPr lang="fr-CA" sz="2400" dirty="0" smtClean="0"/>
              <a:t> </a:t>
            </a:r>
            <a:r>
              <a:rPr lang="fr-CA" sz="2400" dirty="0" err="1" smtClean="0"/>
              <a:t>does</a:t>
            </a:r>
            <a:r>
              <a:rPr lang="fr-CA" sz="2400" dirty="0" smtClean="0"/>
              <a:t> NOT know.</a:t>
            </a:r>
          </a:p>
          <a:p>
            <a:endParaRPr lang="fr-CA" sz="2400" dirty="0"/>
          </a:p>
          <a:p>
            <a:r>
              <a:rPr lang="fr-CA" sz="2400" b="1" dirty="0" smtClean="0"/>
              <a:t>Situation: </a:t>
            </a:r>
            <a:br>
              <a:rPr lang="fr-CA" sz="2400" b="1" dirty="0" smtClean="0"/>
            </a:br>
            <a:r>
              <a:rPr lang="fr-CA" sz="2400" b="1" dirty="0" smtClean="0"/>
              <a:t>Norma has a </a:t>
            </a:r>
            <a:r>
              <a:rPr lang="fr-CA" sz="2400" b="1" dirty="0" err="1" smtClean="0"/>
              <a:t>choice</a:t>
            </a:r>
            <a:r>
              <a:rPr lang="fr-CA" sz="2400" b="1" dirty="0" smtClean="0"/>
              <a:t> to </a:t>
            </a:r>
            <a:r>
              <a:rPr lang="fr-CA" sz="2400" b="1" dirty="0" err="1" smtClean="0"/>
              <a:t>kill</a:t>
            </a:r>
            <a:r>
              <a:rPr lang="fr-CA" sz="2400" b="1" dirty="0" smtClean="0"/>
              <a:t> </a:t>
            </a:r>
            <a:r>
              <a:rPr lang="fr-CA" sz="2400" b="1" dirty="0" err="1"/>
              <a:t>s</a:t>
            </a:r>
            <a:r>
              <a:rPr lang="fr-CA" sz="2400" b="1" dirty="0" err="1" smtClean="0"/>
              <a:t>omeone</a:t>
            </a:r>
            <a:r>
              <a:rPr lang="fr-CA" sz="2400" b="1" dirty="0" smtClean="0"/>
              <a:t> </a:t>
            </a:r>
            <a:r>
              <a:rPr lang="fr-CA" sz="2400" b="1" dirty="0" err="1" smtClean="0"/>
              <a:t>she</a:t>
            </a:r>
            <a:r>
              <a:rPr lang="fr-CA" sz="2400" b="1" dirty="0" smtClean="0"/>
              <a:t/>
            </a:r>
            <a:br>
              <a:rPr lang="fr-CA" sz="2400" b="1" dirty="0" smtClean="0"/>
            </a:br>
            <a:r>
              <a:rPr lang="fr-CA" sz="2400" b="1" dirty="0" err="1" smtClean="0"/>
              <a:t>does</a:t>
            </a:r>
            <a:r>
              <a:rPr lang="fr-CA" sz="2400" b="1" dirty="0" smtClean="0"/>
              <a:t> not know.</a:t>
            </a:r>
            <a:r>
              <a:rPr lang="fr-CA" sz="2400" dirty="0" smtClean="0"/>
              <a:t/>
            </a:r>
            <a:br>
              <a:rPr lang="fr-CA" sz="2400" dirty="0" smtClean="0"/>
            </a:br>
            <a:r>
              <a:rPr lang="fr-CA" sz="2400" dirty="0" smtClean="0"/>
              <a:t/>
            </a:r>
            <a:br>
              <a:rPr lang="fr-CA" sz="2400" dirty="0" smtClean="0"/>
            </a:br>
            <a:r>
              <a:rPr lang="fr-CA" sz="2400" b="1" dirty="0" smtClean="0"/>
              <a:t>Contradiction: </a:t>
            </a:r>
            <a:br>
              <a:rPr lang="fr-CA" sz="2400" b="1" dirty="0" smtClean="0"/>
            </a:br>
            <a:r>
              <a:rPr lang="fr-CA" sz="2400" b="1" dirty="0" smtClean="0"/>
              <a:t>The </a:t>
            </a:r>
            <a:r>
              <a:rPr lang="fr-CA" sz="2400" b="1" dirty="0" err="1" smtClean="0"/>
              <a:t>person</a:t>
            </a:r>
            <a:r>
              <a:rPr lang="fr-CA" sz="2400" b="1" dirty="0" smtClean="0"/>
              <a:t> </a:t>
            </a:r>
            <a:r>
              <a:rPr lang="fr-CA" sz="2400" b="1" dirty="0" err="1" smtClean="0"/>
              <a:t>that</a:t>
            </a:r>
            <a:r>
              <a:rPr lang="fr-CA" sz="2400" b="1" dirty="0" smtClean="0"/>
              <a:t> </a:t>
            </a:r>
            <a:r>
              <a:rPr lang="fr-CA" sz="2400" b="1" dirty="0" err="1" smtClean="0"/>
              <a:t>she</a:t>
            </a:r>
            <a:r>
              <a:rPr lang="fr-CA" sz="2400" b="1" dirty="0" smtClean="0"/>
              <a:t> </a:t>
            </a:r>
            <a:r>
              <a:rPr lang="fr-CA" sz="2400" b="1" dirty="0" err="1" smtClean="0"/>
              <a:t>killed</a:t>
            </a:r>
            <a:r>
              <a:rPr lang="fr-CA" sz="2400" b="1" dirty="0" smtClean="0"/>
              <a:t> </a:t>
            </a:r>
            <a:r>
              <a:rPr lang="fr-CA" sz="2400" b="1" dirty="0" err="1" smtClean="0"/>
              <a:t>was</a:t>
            </a:r>
            <a:r>
              <a:rPr lang="fr-CA" sz="2400" b="1" dirty="0" smtClean="0"/>
              <a:t> </a:t>
            </a:r>
            <a:r>
              <a:rPr lang="fr-CA" sz="2400" b="1" dirty="0" err="1" smtClean="0"/>
              <a:t>her</a:t>
            </a:r>
            <a:r>
              <a:rPr lang="fr-CA" sz="2400" b="1" dirty="0" smtClean="0"/>
              <a:t> </a:t>
            </a:r>
            <a:r>
              <a:rPr lang="fr-CA" sz="2400" b="1" dirty="0" err="1" smtClean="0"/>
              <a:t>husband</a:t>
            </a:r>
            <a:r>
              <a:rPr lang="fr-CA" b="1" dirty="0" smtClean="0"/>
              <a:t>. </a:t>
            </a:r>
            <a:endParaRPr lang="fr-CA" b="1" dirty="0"/>
          </a:p>
        </p:txBody>
      </p:sp>
    </p:spTree>
    <p:extLst>
      <p:ext uri="{BB962C8B-B14F-4D97-AF65-F5344CB8AC3E}">
        <p14:creationId xmlns:p14="http://schemas.microsoft.com/office/powerpoint/2010/main" val="2632638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485" y="260648"/>
            <a:ext cx="8041440" cy="1298658"/>
          </a:xfrm>
        </p:spPr>
        <p:txBody>
          <a:bodyPr/>
          <a:lstStyle/>
          <a:p>
            <a:r>
              <a:rPr lang="fr-CA" b="1" u="sng" dirty="0" smtClean="0">
                <a:solidFill>
                  <a:srgbClr val="00B050"/>
                </a:solidFill>
              </a:rPr>
              <a:t>FORESHADOWING</a:t>
            </a:r>
            <a:endParaRPr lang="fr-CA" b="1" u="sng" dirty="0">
              <a:solidFill>
                <a:srgbClr val="00B050"/>
              </a:solidFill>
            </a:endParaRPr>
          </a:p>
        </p:txBody>
      </p:sp>
      <p:sp>
        <p:nvSpPr>
          <p:cNvPr id="3" name="Espace réservé du contenu 2"/>
          <p:cNvSpPr>
            <a:spLocks noGrp="1"/>
          </p:cNvSpPr>
          <p:nvPr>
            <p:ph idx="1"/>
          </p:nvPr>
        </p:nvSpPr>
        <p:spPr>
          <a:xfrm>
            <a:off x="467544" y="1556792"/>
            <a:ext cx="8229600" cy="4525963"/>
          </a:xfrm>
        </p:spPr>
        <p:txBody>
          <a:bodyPr>
            <a:normAutofit/>
          </a:bodyPr>
          <a:lstStyle/>
          <a:p>
            <a:pPr marL="0" indent="0">
              <a:buNone/>
            </a:pPr>
            <a:r>
              <a:rPr lang="en-US" sz="2800" dirty="0" smtClean="0">
                <a:solidFill>
                  <a:schemeClr val="tx1"/>
                </a:solidFill>
              </a:rPr>
              <a:t>An author hints or suggests certain plot events that might come later in the story.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b="1" dirty="0" smtClean="0">
                <a:solidFill>
                  <a:schemeClr val="tx1"/>
                </a:solidFill>
              </a:rPr>
              <a:t>(something will happen or affect the future)</a:t>
            </a:r>
          </a:p>
          <a:p>
            <a:pPr marL="0" indent="0">
              <a:buNone/>
            </a:pPr>
            <a:endParaRPr lang="en-US" dirty="0" smtClean="0"/>
          </a:p>
          <a:p>
            <a:pPr marL="0" indent="0" algn="ctr">
              <a:buNone/>
            </a:pPr>
            <a:r>
              <a:rPr lang="en-US" dirty="0"/>
              <a:t> </a:t>
            </a:r>
            <a:r>
              <a:rPr lang="en-US" dirty="0">
                <a:hlinkClick r:id="rId2"/>
              </a:rPr>
              <a:t>http://</a:t>
            </a:r>
            <a:r>
              <a:rPr lang="en-US" dirty="0" smtClean="0">
                <a:hlinkClick r:id="rId2"/>
              </a:rPr>
              <a:t>www.youtube.com/watch?v=lP4Psj7d1ZI</a:t>
            </a:r>
            <a:r>
              <a:rPr lang="en-US" dirty="0" smtClean="0"/>
              <a:t>  </a:t>
            </a:r>
          </a:p>
          <a:p>
            <a:pPr marL="0" indent="0">
              <a:buNone/>
            </a:pPr>
            <a:endParaRPr lang="fr-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261" y="4221088"/>
            <a:ext cx="2801888" cy="233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38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u="sng" dirty="0" smtClean="0">
                <a:solidFill>
                  <a:srgbClr val="FF0000"/>
                </a:solidFill>
              </a:rPr>
              <a:t>HYPERBOLE</a:t>
            </a:r>
            <a:endParaRPr lang="fr-CA" b="1" u="sng" dirty="0">
              <a:solidFill>
                <a:srgbClr val="FF0000"/>
              </a:solidFill>
            </a:endParaRPr>
          </a:p>
        </p:txBody>
      </p:sp>
      <p:sp>
        <p:nvSpPr>
          <p:cNvPr id="3" name="Espace réservé du contenu 2"/>
          <p:cNvSpPr>
            <a:spLocks noGrp="1"/>
          </p:cNvSpPr>
          <p:nvPr>
            <p:ph idx="1"/>
          </p:nvPr>
        </p:nvSpPr>
        <p:spPr/>
        <p:txBody>
          <a:bodyPr/>
          <a:lstStyle/>
          <a:p>
            <a:pPr marL="0" indent="0">
              <a:buNone/>
            </a:pPr>
            <a:r>
              <a:rPr lang="en-US" sz="2800" dirty="0" smtClean="0">
                <a:solidFill>
                  <a:schemeClr val="tx1"/>
                </a:solidFill>
              </a:rPr>
              <a:t>An </a:t>
            </a:r>
            <a:r>
              <a:rPr lang="en-US" sz="2800" b="1" dirty="0" smtClean="0">
                <a:solidFill>
                  <a:schemeClr val="tx1"/>
                </a:solidFill>
              </a:rPr>
              <a:t>exaggeration</a:t>
            </a:r>
            <a:r>
              <a:rPr lang="en-US" sz="2800" dirty="0" smtClean="0">
                <a:solidFill>
                  <a:schemeClr val="tx1"/>
                </a:solidFill>
              </a:rPr>
              <a:t> to give a heightened effect</a:t>
            </a:r>
          </a:p>
          <a:p>
            <a:endParaRPr lang="en-US" dirty="0" smtClean="0"/>
          </a:p>
          <a:p>
            <a:pPr marL="514350" indent="-514350">
              <a:buAutoNum type="arabicParenR"/>
            </a:pPr>
            <a:r>
              <a:rPr lang="en-US" sz="2800" dirty="0" smtClean="0">
                <a:solidFill>
                  <a:schemeClr val="tx2">
                    <a:lumMod val="75000"/>
                    <a:lumOff val="25000"/>
                  </a:schemeClr>
                </a:solidFill>
              </a:rPr>
              <a:t>I’ve told you a million times</a:t>
            </a:r>
          </a:p>
          <a:p>
            <a:pPr marL="514350" indent="-514350">
              <a:buAutoNum type="arabicParenR"/>
            </a:pPr>
            <a:r>
              <a:rPr lang="en-US" sz="2800" dirty="0" smtClean="0">
                <a:solidFill>
                  <a:schemeClr val="tx2">
                    <a:lumMod val="75000"/>
                    <a:lumOff val="25000"/>
                  </a:schemeClr>
                </a:solidFill>
              </a:rPr>
              <a:t>Her brain is the size of a pea</a:t>
            </a:r>
          </a:p>
          <a:p>
            <a:pPr marL="514350" indent="-514350">
              <a:buAutoNum type="arabicParenR"/>
            </a:pPr>
            <a:r>
              <a:rPr lang="en-US" sz="2800" dirty="0" smtClean="0">
                <a:solidFill>
                  <a:schemeClr val="tx2">
                    <a:lumMod val="75000"/>
                    <a:lumOff val="25000"/>
                  </a:schemeClr>
                </a:solidFill>
              </a:rPr>
              <a:t>Jake said his mom is going to kill him.</a:t>
            </a:r>
          </a:p>
          <a:p>
            <a:endParaRPr lang="fr-CA" dirty="0"/>
          </a:p>
        </p:txBody>
      </p:sp>
    </p:spTree>
    <p:extLst>
      <p:ext uri="{BB962C8B-B14F-4D97-AF65-F5344CB8AC3E}">
        <p14:creationId xmlns:p14="http://schemas.microsoft.com/office/powerpoint/2010/main" val="413488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8229600" cy="1143000"/>
          </a:xfrm>
        </p:spPr>
        <p:txBody>
          <a:bodyPr>
            <a:noAutofit/>
          </a:bodyPr>
          <a:lstStyle/>
          <a:p>
            <a:r>
              <a:rPr lang="fr-CA" sz="4800" b="1" dirty="0" smtClean="0">
                <a:solidFill>
                  <a:srgbClr val="002060"/>
                </a:solidFill>
              </a:rPr>
              <a:t>SITUATIONAL IRONY ?</a:t>
            </a:r>
            <a:r>
              <a:rPr lang="fr-CA" sz="4800" b="1" dirty="0" smtClean="0"/>
              <a:t> </a:t>
            </a:r>
            <a:r>
              <a:rPr lang="fr-CA" sz="4800" b="1" dirty="0" smtClean="0">
                <a:solidFill>
                  <a:srgbClr val="00B050"/>
                </a:solidFill>
              </a:rPr>
              <a:t>FORESHADOWING ?</a:t>
            </a:r>
            <a:r>
              <a:rPr lang="fr-CA" sz="4800" b="1" dirty="0" smtClean="0"/>
              <a:t> </a:t>
            </a:r>
            <a:br>
              <a:rPr lang="fr-CA" sz="4800" b="1" dirty="0" smtClean="0"/>
            </a:br>
            <a:r>
              <a:rPr lang="fr-CA" sz="4800" b="1" dirty="0" smtClean="0">
                <a:solidFill>
                  <a:srgbClr val="FF0000"/>
                </a:solidFill>
              </a:rPr>
              <a:t>HYPERBOLE </a:t>
            </a:r>
            <a:r>
              <a:rPr lang="fr-CA" sz="4800" b="1" dirty="0" smtClean="0">
                <a:solidFill>
                  <a:srgbClr val="FF0000"/>
                </a:solidFill>
              </a:rPr>
              <a:t>?</a:t>
            </a:r>
            <a:r>
              <a:rPr lang="fr-CA" sz="4800" b="1" dirty="0" smtClean="0"/>
              <a:t/>
            </a:r>
            <a:br>
              <a:rPr lang="fr-CA" sz="4800" b="1" dirty="0" smtClean="0"/>
            </a:br>
            <a:r>
              <a:rPr lang="fr-CA" sz="4800" b="1" dirty="0" smtClean="0">
                <a:solidFill>
                  <a:schemeClr val="tx1"/>
                </a:solidFill>
              </a:rPr>
              <a:t>ACTIVITY</a:t>
            </a:r>
            <a:endParaRPr lang="fr-CA" sz="4800" b="1" dirty="0">
              <a:solidFill>
                <a:schemeClr val="tx1"/>
              </a:solidFill>
            </a:endParaRPr>
          </a:p>
        </p:txBody>
      </p:sp>
    </p:spTree>
    <p:extLst>
      <p:ext uri="{BB962C8B-B14F-4D97-AF65-F5344CB8AC3E}">
        <p14:creationId xmlns:p14="http://schemas.microsoft.com/office/powerpoint/2010/main" val="469331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229600" cy="1143000"/>
          </a:xfrm>
        </p:spPr>
        <p:txBody>
          <a:bodyPr>
            <a:normAutofit fontScale="90000"/>
          </a:bodyPr>
          <a:lstStyle/>
          <a:p>
            <a:pPr algn="l"/>
            <a:r>
              <a:rPr lang="en-US" sz="3600" dirty="0" smtClean="0"/>
              <a:t>In the following passage, identify </a:t>
            </a:r>
            <a:r>
              <a:rPr lang="en-US" sz="3600" b="1" dirty="0" smtClean="0">
                <a:solidFill>
                  <a:srgbClr val="FF0000"/>
                </a:solidFill>
              </a:rPr>
              <a:t>TWO</a:t>
            </a:r>
            <a:r>
              <a:rPr lang="en-US" sz="3600" dirty="0" smtClean="0"/>
              <a:t> examples of literary terms from the passage below: </a:t>
            </a:r>
            <a:r>
              <a:rPr lang="en-US" dirty="0" smtClean="0"/>
              <a:t/>
            </a:r>
            <a:br>
              <a:rPr lang="en-US" dirty="0" smtClean="0"/>
            </a:br>
            <a:endParaRPr lang="fr-CA" dirty="0"/>
          </a:p>
        </p:txBody>
      </p:sp>
      <p:sp>
        <p:nvSpPr>
          <p:cNvPr id="3" name="Espace réservé du contenu 2"/>
          <p:cNvSpPr>
            <a:spLocks noGrp="1"/>
          </p:cNvSpPr>
          <p:nvPr>
            <p:ph idx="1"/>
          </p:nvPr>
        </p:nvSpPr>
        <p:spPr>
          <a:xfrm>
            <a:off x="323528" y="1844824"/>
            <a:ext cx="8496944" cy="4464496"/>
          </a:xfrm>
        </p:spPr>
        <p:txBody>
          <a:bodyPr>
            <a:normAutofit fontScale="85000" lnSpcReduction="20000"/>
          </a:bodyPr>
          <a:lstStyle/>
          <a:p>
            <a:pPr marL="0" indent="0">
              <a:buNone/>
            </a:pPr>
            <a:r>
              <a:rPr lang="en-US" sz="3300" dirty="0" smtClean="0"/>
              <a:t> </a:t>
            </a:r>
          </a:p>
          <a:p>
            <a:pPr marL="0" indent="0">
              <a:buNone/>
            </a:pPr>
            <a:r>
              <a:rPr lang="en-US" sz="3300" dirty="0" smtClean="0">
                <a:solidFill>
                  <a:schemeClr val="tx1"/>
                </a:solidFill>
              </a:rPr>
              <a:t>Timmy`s morning did not start well. Timmy was rushing to </a:t>
            </a:r>
            <a:r>
              <a:rPr lang="en-US" sz="3300" dirty="0" smtClean="0">
                <a:solidFill>
                  <a:schemeClr val="tx1"/>
                </a:solidFill>
              </a:rPr>
              <a:t>get ready </a:t>
            </a:r>
            <a:r>
              <a:rPr lang="en-US" sz="3300" dirty="0" smtClean="0">
                <a:solidFill>
                  <a:schemeClr val="tx1"/>
                </a:solidFill>
              </a:rPr>
              <a:t>for his first day of high school. He felt like a million dollars with his new shirt tucked in and new shoes cleaned. Timmy was very nervous. As he stepped out of his house to run for the bus, he heard a loud thud. Timmy looked and saw to his horror that he forgot to close his school bag. He picked up his school books from the floor as fast as a man on fire. Once ready, he got on the bus. To his surprise, the bus driver told Timmy that there was no school today. and that the first day of school was in fact, the next day.</a:t>
            </a:r>
          </a:p>
          <a:p>
            <a:pPr marL="0" indent="0">
              <a:buNone/>
            </a:pPr>
            <a:endParaRPr lang="fr-CA" dirty="0"/>
          </a:p>
        </p:txBody>
      </p:sp>
    </p:spTree>
    <p:extLst>
      <p:ext uri="{BB962C8B-B14F-4D97-AF65-F5344CB8AC3E}">
        <p14:creationId xmlns:p14="http://schemas.microsoft.com/office/powerpoint/2010/main" val="194212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20688"/>
            <a:ext cx="8568952" cy="1143000"/>
          </a:xfrm>
        </p:spPr>
        <p:txBody>
          <a:bodyPr>
            <a:normAutofit fontScale="90000"/>
          </a:bodyPr>
          <a:lstStyle/>
          <a:p>
            <a:r>
              <a:rPr lang="en-US" sz="3600" b="1" dirty="0" smtClean="0"/>
              <a:t>IRONY / </a:t>
            </a:r>
            <a:r>
              <a:rPr lang="en-US" sz="3600" b="1" dirty="0" smtClean="0">
                <a:solidFill>
                  <a:srgbClr val="FF0000"/>
                </a:solidFill>
              </a:rPr>
              <a:t>FORESHADOWING</a:t>
            </a:r>
            <a:r>
              <a:rPr lang="en-US" sz="3600" b="1" dirty="0" smtClean="0"/>
              <a:t> / </a:t>
            </a:r>
            <a:r>
              <a:rPr lang="en-US" sz="3600" b="1" dirty="0" smtClean="0">
                <a:solidFill>
                  <a:srgbClr val="00B050"/>
                </a:solidFill>
              </a:rPr>
              <a:t>HYPERBOLE</a:t>
            </a:r>
            <a:r>
              <a:rPr lang="en-US" dirty="0" smtClean="0">
                <a:solidFill>
                  <a:srgbClr val="00B050"/>
                </a:solidFill>
              </a:rPr>
              <a:t/>
            </a:r>
            <a:br>
              <a:rPr lang="en-US" dirty="0" smtClean="0">
                <a:solidFill>
                  <a:srgbClr val="00B050"/>
                </a:solidFill>
              </a:rPr>
            </a:br>
            <a:endParaRPr lang="fr-CA" dirty="0">
              <a:solidFill>
                <a:srgbClr val="00B050"/>
              </a:solidFill>
            </a:endParaRPr>
          </a:p>
        </p:txBody>
      </p:sp>
      <p:sp>
        <p:nvSpPr>
          <p:cNvPr id="3" name="Espace réservé du contenu 2"/>
          <p:cNvSpPr>
            <a:spLocks noGrp="1"/>
          </p:cNvSpPr>
          <p:nvPr>
            <p:ph idx="1"/>
          </p:nvPr>
        </p:nvSpPr>
        <p:spPr>
          <a:xfrm>
            <a:off x="323528" y="1412776"/>
            <a:ext cx="8496944" cy="4464496"/>
          </a:xfrm>
        </p:spPr>
        <p:txBody>
          <a:bodyPr>
            <a:normAutofit fontScale="85000" lnSpcReduction="20000"/>
          </a:bodyPr>
          <a:lstStyle/>
          <a:p>
            <a:pPr marL="0" indent="0">
              <a:buNone/>
            </a:pPr>
            <a:r>
              <a:rPr lang="en-US" sz="3300" dirty="0" smtClean="0"/>
              <a:t> </a:t>
            </a:r>
          </a:p>
          <a:p>
            <a:pPr marL="0" indent="0">
              <a:buNone/>
            </a:pPr>
            <a:r>
              <a:rPr lang="en-US" sz="3300" dirty="0" smtClean="0">
                <a:solidFill>
                  <a:srgbClr val="FF0000"/>
                </a:solidFill>
              </a:rPr>
              <a:t>Timmy`s morning did not start well. </a:t>
            </a:r>
            <a:r>
              <a:rPr lang="en-US" sz="3300" dirty="0" smtClean="0">
                <a:solidFill>
                  <a:schemeClr val="tx1"/>
                </a:solidFill>
              </a:rPr>
              <a:t>Timmy was rushing to </a:t>
            </a:r>
            <a:r>
              <a:rPr lang="en-US" sz="3300" dirty="0" smtClean="0">
                <a:solidFill>
                  <a:schemeClr val="tx1"/>
                </a:solidFill>
              </a:rPr>
              <a:t>get ready </a:t>
            </a:r>
            <a:r>
              <a:rPr lang="en-US" sz="3300" dirty="0" smtClean="0">
                <a:solidFill>
                  <a:schemeClr val="tx1"/>
                </a:solidFill>
              </a:rPr>
              <a:t>for his first day of high school. He </a:t>
            </a:r>
            <a:r>
              <a:rPr lang="en-US" sz="3300" dirty="0" smtClean="0">
                <a:solidFill>
                  <a:srgbClr val="00B050"/>
                </a:solidFill>
              </a:rPr>
              <a:t>felt like a million dollars </a:t>
            </a:r>
            <a:r>
              <a:rPr lang="en-US" sz="3300" dirty="0" smtClean="0">
                <a:solidFill>
                  <a:schemeClr val="tx1"/>
                </a:solidFill>
              </a:rPr>
              <a:t>with his new shirt tucked in and new shoes cleaned. Timmy was very nervous. As he stepped out of his house to run for the bus, he heard a loud thud. Timmy looked and saw to his horror that he forgot to close his school bag. He picked up his school books from the floor </a:t>
            </a:r>
            <a:r>
              <a:rPr lang="en-US" sz="3300" dirty="0" smtClean="0">
                <a:solidFill>
                  <a:srgbClr val="00B050"/>
                </a:solidFill>
              </a:rPr>
              <a:t>as fast as a man on fire. </a:t>
            </a:r>
            <a:r>
              <a:rPr lang="en-US" sz="3300" dirty="0" smtClean="0">
                <a:solidFill>
                  <a:schemeClr val="tx1"/>
                </a:solidFill>
              </a:rPr>
              <a:t>Once ready, he got on the bus. To his surprise, the bus driver told Timmy that there was no school today. and that the first day of school was in fact, the next day.</a:t>
            </a:r>
          </a:p>
          <a:p>
            <a:pPr marL="0" indent="0">
              <a:buNone/>
            </a:pPr>
            <a:endParaRPr lang="fr-CA" dirty="0"/>
          </a:p>
        </p:txBody>
      </p:sp>
    </p:spTree>
    <p:extLst>
      <p:ext uri="{BB962C8B-B14F-4D97-AF65-F5344CB8AC3E}">
        <p14:creationId xmlns:p14="http://schemas.microsoft.com/office/powerpoint/2010/main" val="2526400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Album</Template>
  <TotalTime>4911</TotalTime>
  <Words>566</Words>
  <Application>Microsoft Office PowerPoint</Application>
  <PresentationFormat>Affichage à l'écran (4:3)</PresentationFormat>
  <Paragraphs>65</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Sketchbook</vt:lpstr>
      <vt:lpstr>Présentation PowerPoint</vt:lpstr>
      <vt:lpstr>THE LITERARY FOUR Four Literary Devices Most Commonly Used</vt:lpstr>
      <vt:lpstr>SITUATIONAL IRONY</vt:lpstr>
      <vt:lpstr>BUTTON, BUTTON</vt:lpstr>
      <vt:lpstr>FORESHADOWING</vt:lpstr>
      <vt:lpstr>HYPERBOLE</vt:lpstr>
      <vt:lpstr>SITUATIONAL IRONY ? FORESHADOWING ?  HYPERBOLE ? ACTIVITY</vt:lpstr>
      <vt:lpstr>In the following passage, identify TWO examples of literary terms from the passage below:  </vt:lpstr>
      <vt:lpstr>IRONY / FORESHADOWING / HYPERBOLE </vt:lpstr>
      <vt:lpstr>SITUATIONAL IRONY ? FORESHADOWING ?  HYPERBOLE ? PICTURE ACTIVITY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SITUATIONAL IRONY ? FORESHADOWING ?  HYPERBOLE ? VIDEO CLIP ACTIVITY</vt:lpstr>
      <vt:lpstr>Présentation PowerPoint</vt:lpstr>
      <vt:lpstr>SITUATIONAL IRONY ? FORESHADOWING ?  HYPERBOLE ? QUESTION ACTIVITY</vt:lpstr>
      <vt:lpstr>1. Which statement is a hyperbole ? </vt:lpstr>
      <vt:lpstr>2. Which statement is NOT situational irony ?</vt:lpstr>
      <vt:lpstr>3. Which of the following examples demonstrates the literary device of foreshadowing? </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Ranalli David</dc:creator>
  <cp:lastModifiedBy>Ranalli David</cp:lastModifiedBy>
  <cp:revision>39</cp:revision>
  <dcterms:created xsi:type="dcterms:W3CDTF">2013-05-07T00:03:38Z</dcterms:created>
  <dcterms:modified xsi:type="dcterms:W3CDTF">2015-02-19T00:39:38Z</dcterms:modified>
</cp:coreProperties>
</file>