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8" r:id="rId10"/>
    <p:sldId id="270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E9BB00F-C63A-4DC2-BF8B-B38E8FB16EDA}" type="datetimeFigureOut">
              <a:rPr lang="fr-CA" smtClean="0"/>
              <a:pPr/>
              <a:t>2014-10-07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F83E690-5E0A-44BD-8F44-877F7F5E937B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B00F-C63A-4DC2-BF8B-B38E8FB16EDA}" type="datetimeFigureOut">
              <a:rPr lang="fr-CA" smtClean="0"/>
              <a:pPr/>
              <a:t>2014-10-07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E690-5E0A-44BD-8F44-877F7F5E937B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B00F-C63A-4DC2-BF8B-B38E8FB16EDA}" type="datetimeFigureOut">
              <a:rPr lang="fr-CA" smtClean="0"/>
              <a:pPr/>
              <a:t>2014-10-07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E690-5E0A-44BD-8F44-877F7F5E937B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B00F-C63A-4DC2-BF8B-B38E8FB16EDA}" type="datetimeFigureOut">
              <a:rPr lang="fr-CA" smtClean="0"/>
              <a:pPr/>
              <a:t>2014-10-07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E690-5E0A-44BD-8F44-877F7F5E937B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B00F-C63A-4DC2-BF8B-B38E8FB16EDA}" type="datetimeFigureOut">
              <a:rPr lang="fr-CA" smtClean="0"/>
              <a:pPr/>
              <a:t>2014-10-07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E690-5E0A-44BD-8F44-877F7F5E937B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B00F-C63A-4DC2-BF8B-B38E8FB16EDA}" type="datetimeFigureOut">
              <a:rPr lang="fr-CA" smtClean="0"/>
              <a:pPr/>
              <a:t>2014-10-07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E690-5E0A-44BD-8F44-877F7F5E937B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B00F-C63A-4DC2-BF8B-B38E8FB16EDA}" type="datetimeFigureOut">
              <a:rPr lang="fr-CA" smtClean="0"/>
              <a:pPr/>
              <a:t>2014-10-07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E690-5E0A-44BD-8F44-877F7F5E937B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B00F-C63A-4DC2-BF8B-B38E8FB16EDA}" type="datetimeFigureOut">
              <a:rPr lang="fr-CA" smtClean="0"/>
              <a:pPr/>
              <a:t>2014-10-07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E690-5E0A-44BD-8F44-877F7F5E937B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B00F-C63A-4DC2-BF8B-B38E8FB16EDA}" type="datetimeFigureOut">
              <a:rPr lang="fr-CA" smtClean="0"/>
              <a:pPr/>
              <a:t>2014-10-07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E690-5E0A-44BD-8F44-877F7F5E937B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E9BB00F-C63A-4DC2-BF8B-B38E8FB16EDA}" type="datetimeFigureOut">
              <a:rPr lang="fr-CA" smtClean="0"/>
              <a:pPr/>
              <a:t>2014-10-07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F83E690-5E0A-44BD-8F44-877F7F5E937B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E9BB00F-C63A-4DC2-BF8B-B38E8FB16EDA}" type="datetimeFigureOut">
              <a:rPr lang="fr-CA" smtClean="0"/>
              <a:pPr/>
              <a:t>2014-10-07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F83E690-5E0A-44BD-8F44-877F7F5E937B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E9BB00F-C63A-4DC2-BF8B-B38E8FB16EDA}" type="datetimeFigureOut">
              <a:rPr lang="fr-CA" smtClean="0"/>
              <a:pPr/>
              <a:t>2014-10-07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F83E690-5E0A-44BD-8F44-877F7F5E937B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63688" y="1484784"/>
            <a:ext cx="5723468" cy="1828090"/>
          </a:xfrm>
        </p:spPr>
        <p:txBody>
          <a:bodyPr/>
          <a:lstStyle/>
          <a:p>
            <a:r>
              <a:rPr lang="fr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/</a:t>
            </a:r>
            <a:br>
              <a:rPr lang="fr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SYNOPSIS</a:t>
            </a:r>
            <a:endParaRPr lang="fr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63688" y="3861048"/>
            <a:ext cx="5712179" cy="1524000"/>
          </a:xfrm>
        </p:spPr>
        <p:txBody>
          <a:bodyPr>
            <a:normAutofit/>
          </a:bodyPr>
          <a:lstStyle/>
          <a:p>
            <a:r>
              <a:rPr lang="fr-CA" sz="2800" b="1" dirty="0" err="1" smtClean="0">
                <a:solidFill>
                  <a:srgbClr val="FF0000"/>
                </a:solidFill>
              </a:rPr>
              <a:t>Outlining</a:t>
            </a:r>
            <a:r>
              <a:rPr lang="fr-CA" sz="2800" b="1" dirty="0" smtClean="0">
                <a:solidFill>
                  <a:srgbClr val="FF0000"/>
                </a:solidFill>
              </a:rPr>
              <a:t> &amp; </a:t>
            </a:r>
            <a:r>
              <a:rPr lang="fr-CA" sz="2800" b="1" dirty="0" err="1" smtClean="0">
                <a:solidFill>
                  <a:srgbClr val="FF0000"/>
                </a:solidFill>
              </a:rPr>
              <a:t>Summarizing</a:t>
            </a:r>
            <a:r>
              <a:rPr lang="fr-CA" sz="2800" b="1" dirty="0" smtClean="0">
                <a:solidFill>
                  <a:srgbClr val="FF0000"/>
                </a:solidFill>
              </a:rPr>
              <a:t> a </a:t>
            </a:r>
            <a:r>
              <a:rPr lang="fr-CA" sz="2800" b="1" dirty="0" err="1" smtClean="0">
                <a:solidFill>
                  <a:srgbClr val="FF0000"/>
                </a:solidFill>
              </a:rPr>
              <a:t>Text</a:t>
            </a:r>
            <a:endParaRPr lang="fr-CA" sz="28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181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01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416892"/>
              </p:ext>
            </p:extLst>
          </p:nvPr>
        </p:nvGraphicFramePr>
        <p:xfrm>
          <a:off x="0" y="30832"/>
          <a:ext cx="9144000" cy="6829087"/>
        </p:xfrm>
        <a:graphic>
          <a:graphicData uri="http://schemas.openxmlformats.org/drawingml/2006/table">
            <a:tbl>
              <a:tblPr firstRow="1" firstCol="1" bandRow="1"/>
              <a:tblGrid>
                <a:gridCol w="1974392"/>
                <a:gridCol w="1821467"/>
                <a:gridCol w="1850795"/>
                <a:gridCol w="1807852"/>
                <a:gridCol w="1689494"/>
              </a:tblGrid>
              <a:tr h="311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CATEGORY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49" marR="16349" marT="16349" marB="163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100 - 90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49" marR="16349" marT="16349" marB="163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80 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49" marR="16349" marT="16349" marB="163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70 - 60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49" marR="16349" marT="16349" marB="163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59 -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49" marR="16349" marT="16349" marB="163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93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ELEMENTS INCLUDED</a:t>
                      </a:r>
                      <a:endParaRPr lang="fr-C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49" marR="16349" marT="16349" marB="163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All of the elements (title, author, main  characters) are included in summary. </a:t>
                      </a:r>
                      <a:endParaRPr lang="fr-C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49" marR="16349" marT="16349" marB="163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Some of the elements (title, author, main  characters) are missing in summary.</a:t>
                      </a:r>
                      <a:endParaRPr lang="fr-C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49" marR="16349" marT="16349" marB="163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Most of the elements (title, author, main  characters) are missing in summary.</a:t>
                      </a:r>
                      <a:endParaRPr lang="fr-C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49" marR="16349" marT="16349" marB="163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None of the elements (title, author, main  characters) are included in summary.</a:t>
                      </a:r>
                      <a:endParaRPr lang="fr-CA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49" marR="16349" marT="16349" marB="163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1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PLOT </a:t>
                      </a:r>
                      <a:endParaRPr lang="fr-CA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49" marR="16349" marT="16349" marB="163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Plot is explained at a complex level and is in order.</a:t>
                      </a:r>
                      <a:endParaRPr lang="fr-CA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49" marR="16349" marT="16349" marB="163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Plot is explained at a modest level and is in order.</a:t>
                      </a:r>
                      <a:endParaRPr lang="fr-C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49" marR="16349" marT="16349" marB="163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Plot is somewhat explained or not in order.</a:t>
                      </a:r>
                      <a:endParaRPr lang="fr-C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49" marR="16349" marT="16349" marB="163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Plot is explained at a minimal level and not in order.</a:t>
                      </a:r>
                      <a:endParaRPr lang="fr-CA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49" marR="16349" marT="16349" marB="163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4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CONFLICT</a:t>
                      </a:r>
                      <a:endParaRPr lang="fr-CA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49" marR="16349" marT="16349" marB="163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Conflict of the story is successfully mentioned.</a:t>
                      </a:r>
                      <a:endParaRPr lang="fr-CA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49" marR="16349" marT="16349" marB="163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Some of the conflict is missing.  </a:t>
                      </a:r>
                      <a:endParaRPr lang="fr-CA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49" marR="16349" marT="16349" marB="163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The conflict is not in order or rarely included. </a:t>
                      </a:r>
                      <a:endParaRPr lang="fr-C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49" marR="16349" marT="16349" marB="163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The conflict does not exist. </a:t>
                      </a:r>
                      <a:endParaRPr lang="fr-CA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49" marR="16349" marT="16349" marB="163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33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MESSAGE/</a:t>
                      </a:r>
                      <a:b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LESSON</a:t>
                      </a:r>
                      <a:endParaRPr lang="fr-CA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49" marR="16349" marT="16349" marB="163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Message is strong and lesson is successfully mentioned.</a:t>
                      </a:r>
                      <a:endParaRPr lang="fr-CA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49" marR="16349" marT="16349" marB="163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Message is present and/or so is the lesson. </a:t>
                      </a:r>
                      <a:endParaRPr lang="fr-CA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49" marR="16349" marT="16349" marB="163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Message/lesson is either weak and/or not present.</a:t>
                      </a:r>
                      <a:endParaRPr lang="fr-C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49" marR="16349" marT="16349" marB="163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Message and/or conflict are very weak or not present.</a:t>
                      </a:r>
                      <a:endParaRPr lang="fr-CA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49" marR="16349" marT="16349" marB="163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3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fr-CA" sz="15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SPELLING AND GRAMMAR</a:t>
                      </a:r>
                      <a:endParaRPr lang="fr-CA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49" marR="16349" marT="16349" marB="163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Contains few – some errors in grammar, punctuation and capitalization. </a:t>
                      </a:r>
                      <a:endParaRPr lang="fr-CA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49" marR="16349" marT="16349" marB="163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Contains many errors in grammar, punctuation and capitalization. Errors may interfere with reader's understanding. </a:t>
                      </a:r>
                      <a:endParaRPr lang="fr-CA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49" marR="16349" marT="16349" marB="163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Contains serious errors in grammar, punctuation and capitalization</a:t>
                      </a:r>
                      <a:endParaRPr lang="fr-CA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49" marR="16349" marT="16349" marB="163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The text is incomprehensible.</a:t>
                      </a:r>
                      <a:endParaRPr lang="fr-C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49" marR="16349" marT="16349" marB="163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801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/>
              <a:t>WHAT IS A SUMMARY ?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2119257"/>
            <a:ext cx="7056784" cy="3603812"/>
          </a:xfrm>
        </p:spPr>
        <p:txBody>
          <a:bodyPr/>
          <a:lstStyle/>
          <a:p>
            <a:r>
              <a:rPr lang="fr-CA" dirty="0" smtClean="0"/>
              <a:t>A CONDENSED VERSION OF A LARGER TEXT</a:t>
            </a:r>
          </a:p>
          <a:p>
            <a:r>
              <a:rPr lang="fr-CA" dirty="0" smtClean="0"/>
              <a:t>AN OUTLINE OF A PLAY, NOVEL, FILM, BOOK, STORY</a:t>
            </a:r>
          </a:p>
          <a:p>
            <a:r>
              <a:rPr lang="fr-CA" dirty="0" smtClean="0"/>
              <a:t>10-15% OF A TEXT </a:t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endParaRPr lang="fr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28431"/>
            <a:ext cx="3528392" cy="265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42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3370" y="476672"/>
            <a:ext cx="6965245" cy="1202485"/>
          </a:xfrm>
        </p:spPr>
        <p:txBody>
          <a:bodyPr/>
          <a:lstStyle/>
          <a:p>
            <a:r>
              <a:rPr lang="fr-CA" b="1" dirty="0" smtClean="0">
                <a:solidFill>
                  <a:srgbClr val="002060"/>
                </a:solidFill>
              </a:rPr>
              <a:t>PURPOSE</a:t>
            </a:r>
            <a:endParaRPr lang="fr-CA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7790" y="1484784"/>
            <a:ext cx="6196405" cy="3603812"/>
          </a:xfrm>
        </p:spPr>
        <p:txBody>
          <a:bodyPr/>
          <a:lstStyle/>
          <a:p>
            <a:r>
              <a:rPr lang="en-US" dirty="0"/>
              <a:t>Your purpose in writing a</a:t>
            </a:r>
            <a:r>
              <a:rPr lang="en-US" dirty="0" smtClean="0"/>
              <a:t> </a:t>
            </a:r>
            <a:r>
              <a:rPr lang="en-US" dirty="0"/>
              <a:t>summary is to give the basic ideas of the original </a:t>
            </a:r>
            <a:r>
              <a:rPr lang="en-US" dirty="0" smtClean="0"/>
              <a:t>reading in a shorter scale.</a:t>
            </a:r>
          </a:p>
          <a:p>
            <a:r>
              <a:rPr lang="en-US" dirty="0" smtClean="0"/>
              <a:t> </a:t>
            </a:r>
            <a:r>
              <a:rPr lang="en-US" i="1" dirty="0"/>
              <a:t>What </a:t>
            </a:r>
            <a:r>
              <a:rPr lang="en-US" i="1" dirty="0" smtClean="0"/>
              <a:t>was the story about ?</a:t>
            </a:r>
          </a:p>
          <a:p>
            <a:r>
              <a:rPr lang="en-US" i="1" dirty="0" smtClean="0"/>
              <a:t> What </a:t>
            </a:r>
            <a:r>
              <a:rPr lang="en-US" i="1" dirty="0"/>
              <a:t>did the author want to communicate?</a:t>
            </a:r>
            <a:endParaRPr lang="fr-CA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8" y="3789040"/>
            <a:ext cx="5688631" cy="225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21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b="1" dirty="0" smtClean="0">
                <a:solidFill>
                  <a:srgbClr val="7030A0"/>
                </a:solidFill>
              </a:rPr>
              <a:t>EXAMPLES OF SUMMARIES</a:t>
            </a:r>
            <a:endParaRPr lang="fr-CA" b="1" dirty="0">
              <a:solidFill>
                <a:srgbClr val="7030A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HERE ARE COMMON EXAMPLES OF SUMMARIES THAT YOU HAVE ALREADY COME ACROSS AND HAVE NOT EVEN NOTICED.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81" y="4149080"/>
            <a:ext cx="2070348" cy="210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229" y="4149080"/>
            <a:ext cx="2359149" cy="210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12" y="4149079"/>
            <a:ext cx="3100511" cy="211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47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908720"/>
            <a:ext cx="9144000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80728"/>
          </a:xfrm>
          <a:solidFill>
            <a:schemeClr val="bg1"/>
          </a:solidFill>
        </p:spPr>
        <p:txBody>
          <a:bodyPr/>
          <a:lstStyle/>
          <a:p>
            <a:r>
              <a:rPr lang="fr-CA" b="1" dirty="0" smtClean="0"/>
              <a:t>BACK OF A NOVEL</a:t>
            </a:r>
            <a:endParaRPr lang="fr-CA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83"/>
            <a:ext cx="2066925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5" y="4754563"/>
            <a:ext cx="2066925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36712"/>
            <a:ext cx="5010150" cy="60212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14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10940" y="1114866"/>
            <a:ext cx="9154940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2485"/>
          </a:xfrm>
          <a:solidFill>
            <a:schemeClr val="bg1"/>
          </a:solidFill>
        </p:spPr>
        <p:txBody>
          <a:bodyPr/>
          <a:lstStyle/>
          <a:p>
            <a:r>
              <a:rPr lang="fr-CA" b="1" dirty="0" smtClean="0"/>
              <a:t>BACK OF A DVD COVER</a:t>
            </a:r>
            <a:endParaRPr lang="fr-CA" b="1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1065312"/>
            <a:ext cx="5400600" cy="57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40" y="5085184"/>
            <a:ext cx="1846638" cy="17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826" y="5083175"/>
            <a:ext cx="184785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20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5733"/>
            <a:ext cx="9144000" cy="120248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CA" b="1" dirty="0" smtClean="0"/>
              <a:t>CINEMA FILM INFORMATION</a:t>
            </a:r>
            <a:endParaRPr lang="fr-CA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1196752"/>
            <a:ext cx="3915722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30174" y="948690"/>
            <a:ext cx="5220072" cy="59093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Miniscule creatures called Smurfs live in a miniscule village where they work and have a joyful time. As the Smurfs get ready for the Blue Moon Festival, the evil </a:t>
            </a:r>
            <a:r>
              <a:rPr lang="en-US" dirty="0" err="1" smtClean="0"/>
              <a:t>Gargamel</a:t>
            </a:r>
            <a:r>
              <a:rPr lang="en-US" dirty="0" smtClean="0"/>
              <a:t> (an evil man who wants the Smurf`s power) attacks them which leads them to New York City.</a:t>
            </a:r>
          </a:p>
          <a:p>
            <a:endParaRPr lang="en-US" dirty="0" smtClean="0"/>
          </a:p>
          <a:p>
            <a:r>
              <a:rPr lang="en-US" dirty="0" smtClean="0"/>
              <a:t>As the </a:t>
            </a:r>
            <a:r>
              <a:rPr lang="en-US" dirty="0"/>
              <a:t>S</a:t>
            </a:r>
            <a:r>
              <a:rPr lang="en-US" dirty="0" smtClean="0"/>
              <a:t>murfs enter New York city, they discover the difficult realities and new relationships they must face with humans (Patrick and Grace), all the while running away from </a:t>
            </a:r>
            <a:r>
              <a:rPr lang="en-US" dirty="0" err="1" smtClean="0"/>
              <a:t>Gargamel</a:t>
            </a:r>
            <a:r>
              <a:rPr lang="en-US" dirty="0" smtClean="0"/>
              <a:t> that wants to take their blue magic away.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smurfs</a:t>
            </a:r>
            <a:r>
              <a:rPr lang="en-US" dirty="0" smtClean="0"/>
              <a:t> will learn to deal with trying to get back home, adapting to the human world and once again trying to escape the hands of </a:t>
            </a:r>
            <a:r>
              <a:rPr lang="en-US" dirty="0" err="1" smtClean="0"/>
              <a:t>Gargamel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31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/>
              <a:t>BEFORE WRITING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2132856"/>
            <a:ext cx="7200800" cy="360381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BEFORE THE SUMMARY: READING THE TEXT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1) </a:t>
            </a:r>
            <a:r>
              <a:rPr lang="en-US" b="1" dirty="0" smtClean="0">
                <a:solidFill>
                  <a:srgbClr val="FF0000"/>
                </a:solidFill>
              </a:rPr>
              <a:t>HIGHLIGHT THE TITLE + AUTHOR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2) </a:t>
            </a:r>
            <a:r>
              <a:rPr lang="en-US" b="1" dirty="0" smtClean="0">
                <a:solidFill>
                  <a:srgbClr val="002060"/>
                </a:solidFill>
              </a:rPr>
              <a:t>HIGHLIGHT THE CHARACTERS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3) </a:t>
            </a:r>
            <a:r>
              <a:rPr lang="en-US" b="1" dirty="0" smtClean="0">
                <a:solidFill>
                  <a:srgbClr val="C00000"/>
                </a:solidFill>
              </a:rPr>
              <a:t>HIGHLIGHT THE TURNING POINT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4) </a:t>
            </a:r>
            <a:r>
              <a:rPr lang="en-US" b="1" dirty="0" smtClean="0">
                <a:solidFill>
                  <a:srgbClr val="7030A0"/>
                </a:solidFill>
              </a:rPr>
              <a:t>WHAT IS THE SETTING AND MOOD 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5</a:t>
            </a:r>
            <a:r>
              <a:rPr lang="en-US" b="1" dirty="0" smtClean="0"/>
              <a:t>) </a:t>
            </a:r>
            <a:r>
              <a:rPr lang="en-US" b="1" dirty="0" smtClean="0">
                <a:solidFill>
                  <a:srgbClr val="00B050"/>
                </a:solidFill>
              </a:rPr>
              <a:t>WHAT IS THE CONFLICT ?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80336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6509" y="476672"/>
            <a:ext cx="6965245" cy="1202485"/>
          </a:xfrm>
        </p:spPr>
        <p:txBody>
          <a:bodyPr>
            <a:normAutofit/>
          </a:bodyPr>
          <a:lstStyle/>
          <a:p>
            <a:r>
              <a:rPr lang="fr-CA" sz="3800" b="1" u="sng" dirty="0" smtClean="0"/>
              <a:t>WRITING THE SUMMARY</a:t>
            </a:r>
            <a:endParaRPr lang="fr-CA" sz="3800" b="1" u="sng" dirty="0"/>
          </a:p>
        </p:txBody>
      </p:sp>
      <p:sp>
        <p:nvSpPr>
          <p:cNvPr id="4" name="ZoneTexte 3"/>
          <p:cNvSpPr txBox="1"/>
          <p:nvPr/>
        </p:nvSpPr>
        <p:spPr>
          <a:xfrm>
            <a:off x="1043608" y="1772816"/>
            <a:ext cx="69847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u="sng" dirty="0" err="1" smtClean="0"/>
              <a:t>Paragraph</a:t>
            </a:r>
            <a:r>
              <a:rPr lang="fr-CA" b="1" u="sng" dirty="0" smtClean="0"/>
              <a:t> 1:</a:t>
            </a:r>
            <a:r>
              <a:rPr lang="fr-CA" b="1" dirty="0" smtClean="0"/>
              <a:t/>
            </a:r>
            <a:br>
              <a:rPr lang="fr-CA" b="1" dirty="0" smtClean="0"/>
            </a:br>
            <a:r>
              <a:rPr lang="fr-CA" dirty="0" err="1" smtClean="0"/>
              <a:t>What</a:t>
            </a:r>
            <a:r>
              <a:rPr lang="fr-CA" dirty="0" smtClean="0"/>
              <a:t> </a:t>
            </a:r>
            <a:r>
              <a:rPr lang="fr-CA" dirty="0" err="1" smtClean="0"/>
              <a:t>is</a:t>
            </a:r>
            <a:r>
              <a:rPr lang="fr-CA" dirty="0" smtClean="0"/>
              <a:t> the </a:t>
            </a:r>
            <a:r>
              <a:rPr lang="fr-CA" dirty="0" err="1" smtClean="0"/>
              <a:t>Title</a:t>
            </a:r>
            <a:r>
              <a:rPr lang="fr-CA" dirty="0" smtClean="0"/>
              <a:t> + </a:t>
            </a:r>
            <a:r>
              <a:rPr lang="fr-CA" dirty="0" err="1" smtClean="0"/>
              <a:t>Author</a:t>
            </a:r>
            <a:r>
              <a:rPr lang="fr-CA" dirty="0" smtClean="0"/>
              <a:t> of the story?</a:t>
            </a:r>
            <a:br>
              <a:rPr lang="fr-CA" dirty="0" smtClean="0"/>
            </a:br>
            <a:r>
              <a:rPr lang="fr-CA" dirty="0" err="1" smtClean="0"/>
              <a:t>Who</a:t>
            </a:r>
            <a:r>
              <a:rPr lang="fr-CA" dirty="0" smtClean="0"/>
              <a:t> are the main </a:t>
            </a:r>
            <a:r>
              <a:rPr lang="fr-CA" dirty="0" err="1" smtClean="0"/>
              <a:t>characters</a:t>
            </a:r>
            <a:r>
              <a:rPr lang="fr-CA" dirty="0" smtClean="0"/>
              <a:t> ?</a:t>
            </a:r>
            <a:br>
              <a:rPr lang="fr-CA" dirty="0" smtClean="0"/>
            </a:br>
            <a:r>
              <a:rPr lang="fr-CA" dirty="0" err="1" smtClean="0"/>
              <a:t>What</a:t>
            </a:r>
            <a:r>
              <a:rPr lang="fr-CA" dirty="0" smtClean="0"/>
              <a:t> </a:t>
            </a:r>
            <a:r>
              <a:rPr lang="fr-CA" dirty="0" err="1" smtClean="0"/>
              <a:t>is</a:t>
            </a:r>
            <a:r>
              <a:rPr lang="fr-CA" dirty="0" smtClean="0"/>
              <a:t> the setting (time and place)?</a:t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b="1" u="sng" dirty="0" err="1" smtClean="0"/>
              <a:t>Paragraph</a:t>
            </a:r>
            <a:r>
              <a:rPr lang="fr-CA" b="1" u="sng" dirty="0" smtClean="0"/>
              <a:t> 2: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err="1" smtClean="0"/>
              <a:t>What</a:t>
            </a:r>
            <a:r>
              <a:rPr lang="fr-CA" dirty="0" smtClean="0"/>
              <a:t> </a:t>
            </a:r>
            <a:r>
              <a:rPr lang="fr-CA" dirty="0" err="1" smtClean="0"/>
              <a:t>is</a:t>
            </a:r>
            <a:r>
              <a:rPr lang="fr-CA" dirty="0" smtClean="0"/>
              <a:t> the </a:t>
            </a:r>
            <a:r>
              <a:rPr lang="fr-CA" dirty="0" err="1" smtClean="0"/>
              <a:t>problem</a:t>
            </a:r>
            <a:r>
              <a:rPr lang="fr-CA" dirty="0" smtClean="0"/>
              <a:t>? </a:t>
            </a:r>
            <a:r>
              <a:rPr lang="fr-CA" i="1" dirty="0" smtClean="0"/>
              <a:t>(</a:t>
            </a:r>
            <a:r>
              <a:rPr lang="fr-CA" i="1" dirty="0" err="1" smtClean="0"/>
              <a:t>turning</a:t>
            </a:r>
            <a:r>
              <a:rPr lang="fr-CA" i="1" dirty="0" smtClean="0"/>
              <a:t> point)</a:t>
            </a:r>
            <a:br>
              <a:rPr lang="fr-CA" i="1" dirty="0" smtClean="0"/>
            </a:br>
            <a:r>
              <a:rPr lang="fr-CA" dirty="0" err="1" smtClean="0"/>
              <a:t>What</a:t>
            </a:r>
            <a:r>
              <a:rPr lang="fr-CA" dirty="0" smtClean="0"/>
              <a:t> </a:t>
            </a:r>
            <a:r>
              <a:rPr lang="fr-CA" dirty="0" err="1" smtClean="0"/>
              <a:t>is</a:t>
            </a:r>
            <a:r>
              <a:rPr lang="fr-CA" dirty="0" smtClean="0"/>
              <a:t> the </a:t>
            </a:r>
            <a:r>
              <a:rPr lang="fr-CA" dirty="0" err="1" smtClean="0"/>
              <a:t>most</a:t>
            </a:r>
            <a:r>
              <a:rPr lang="fr-CA" dirty="0" smtClean="0"/>
              <a:t> intense part of the story ? </a:t>
            </a:r>
            <a:r>
              <a:rPr lang="fr-CA" i="1" dirty="0" smtClean="0"/>
              <a:t>(climax) </a:t>
            </a:r>
            <a:br>
              <a:rPr lang="fr-CA" i="1" dirty="0" smtClean="0"/>
            </a:br>
            <a:r>
              <a:rPr lang="fr-CA" dirty="0" err="1" smtClean="0"/>
              <a:t>What</a:t>
            </a:r>
            <a:r>
              <a:rPr lang="fr-CA" dirty="0" smtClean="0"/>
              <a:t> </a:t>
            </a:r>
            <a:r>
              <a:rPr lang="fr-CA" dirty="0" err="1" smtClean="0"/>
              <a:t>is</a:t>
            </a:r>
            <a:r>
              <a:rPr lang="fr-CA" dirty="0" smtClean="0"/>
              <a:t> the solution ? </a:t>
            </a:r>
            <a:r>
              <a:rPr lang="fr-CA" i="1" dirty="0" smtClean="0"/>
              <a:t>(</a:t>
            </a:r>
            <a:r>
              <a:rPr lang="fr-CA" i="1" dirty="0" err="1" smtClean="0"/>
              <a:t>resolution</a:t>
            </a:r>
            <a:r>
              <a:rPr lang="fr-CA" i="1" dirty="0" smtClean="0"/>
              <a:t>)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b="1" u="sng" dirty="0" err="1" smtClean="0"/>
              <a:t>Paragraph</a:t>
            </a:r>
            <a:r>
              <a:rPr lang="fr-CA" b="1" u="sng" dirty="0" smtClean="0"/>
              <a:t> 3: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err="1" smtClean="0"/>
              <a:t>What</a:t>
            </a:r>
            <a:r>
              <a:rPr lang="fr-CA" dirty="0" smtClean="0"/>
              <a:t> </a:t>
            </a:r>
            <a:r>
              <a:rPr lang="fr-CA" dirty="0" err="1" smtClean="0"/>
              <a:t>is</a:t>
            </a:r>
            <a:r>
              <a:rPr lang="fr-CA" dirty="0" smtClean="0"/>
              <a:t> the message of the story? </a:t>
            </a:r>
            <a:br>
              <a:rPr lang="fr-CA" dirty="0" smtClean="0"/>
            </a:br>
            <a:r>
              <a:rPr lang="fr-CA" b="1" dirty="0" smtClean="0"/>
              <a:t>OR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err="1" smtClean="0"/>
              <a:t>What</a:t>
            </a:r>
            <a:r>
              <a:rPr lang="fr-CA" dirty="0" smtClean="0"/>
              <a:t> do the </a:t>
            </a:r>
            <a:r>
              <a:rPr lang="fr-CA" dirty="0" err="1" smtClean="0"/>
              <a:t>characters</a:t>
            </a:r>
            <a:r>
              <a:rPr lang="fr-CA" dirty="0" smtClean="0"/>
              <a:t> </a:t>
            </a:r>
            <a:r>
              <a:rPr lang="fr-CA" dirty="0" err="1" smtClean="0"/>
              <a:t>learn</a:t>
            </a:r>
            <a:r>
              <a:rPr lang="fr-CA" dirty="0" smtClean="0"/>
              <a:t> ?</a:t>
            </a:r>
            <a:r>
              <a:rPr lang="fr-CA" b="1" dirty="0" smtClean="0"/>
              <a:t/>
            </a:r>
            <a:br>
              <a:rPr lang="fr-CA" b="1" dirty="0" smtClean="0"/>
            </a:br>
            <a:r>
              <a:rPr lang="fr-CA" dirty="0" smtClean="0"/>
              <a:t/>
            </a:r>
            <a:br>
              <a:rPr lang="fr-CA" dirty="0" smtClean="0"/>
            </a:br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5603482" y="2083495"/>
            <a:ext cx="244827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fr-CA" sz="2200" b="1" dirty="0">
                <a:solidFill>
                  <a:prstClr val="black"/>
                </a:solidFill>
              </a:rPr>
              <a:t>125 – 150  </a:t>
            </a:r>
            <a:r>
              <a:rPr lang="fr-CA" sz="2200" b="1" dirty="0" err="1" smtClean="0">
                <a:solidFill>
                  <a:prstClr val="black"/>
                </a:solidFill>
              </a:rPr>
              <a:t>words</a:t>
            </a:r>
            <a:r>
              <a:rPr lang="fr-CA" sz="2200" b="1" dirty="0" smtClean="0">
                <a:solidFill>
                  <a:prstClr val="black"/>
                </a:solidFill>
              </a:rPr>
              <a:t>.</a:t>
            </a:r>
            <a:br>
              <a:rPr lang="fr-CA" sz="2200" b="1" dirty="0" smtClean="0">
                <a:solidFill>
                  <a:prstClr val="black"/>
                </a:solidFill>
              </a:rPr>
            </a:br>
            <a:r>
              <a:rPr lang="fr-CA" sz="2200" b="1" dirty="0" smtClean="0">
                <a:solidFill>
                  <a:prstClr val="black"/>
                </a:solidFill>
              </a:rPr>
              <a:t>3 </a:t>
            </a:r>
            <a:r>
              <a:rPr lang="fr-CA" sz="2200" b="1" dirty="0" err="1" smtClean="0">
                <a:solidFill>
                  <a:prstClr val="black"/>
                </a:solidFill>
              </a:rPr>
              <a:t>Paragraphs</a:t>
            </a:r>
            <a:r>
              <a:rPr lang="fr-CA" sz="2200" b="1" dirty="0" smtClean="0">
                <a:solidFill>
                  <a:prstClr val="black"/>
                </a:solidFill>
              </a:rPr>
              <a:t>.</a:t>
            </a:r>
            <a:endParaRPr lang="fr-CA" sz="2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8716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aise">
  <a:themeElements>
    <a:clrScheme name="Punais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nais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ai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491</TotalTime>
  <Words>364</Words>
  <Application>Microsoft Office PowerPoint</Application>
  <PresentationFormat>Affichage à l'écran (4:3)</PresentationFormat>
  <Paragraphs>80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Punaise</vt:lpstr>
      <vt:lpstr>SUMMARY / SYNOPSIS</vt:lpstr>
      <vt:lpstr>WHAT IS A SUMMARY ?</vt:lpstr>
      <vt:lpstr>PURPOSE</vt:lpstr>
      <vt:lpstr>EXAMPLES OF SUMMARIES</vt:lpstr>
      <vt:lpstr>BACK OF A NOVEL</vt:lpstr>
      <vt:lpstr>BACK OF A DVD COVER</vt:lpstr>
      <vt:lpstr>CINEMA FILM INFORMATION</vt:lpstr>
      <vt:lpstr>BEFORE WRITING</vt:lpstr>
      <vt:lpstr>WRITING THE SUMMARY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/ SYNOPSIS</dc:title>
  <dc:creator>Ranalli David</dc:creator>
  <cp:lastModifiedBy>Ranalli David</cp:lastModifiedBy>
  <cp:revision>21</cp:revision>
  <dcterms:created xsi:type="dcterms:W3CDTF">2013-06-04T21:17:08Z</dcterms:created>
  <dcterms:modified xsi:type="dcterms:W3CDTF">2014-10-07T19:56:19Z</dcterms:modified>
</cp:coreProperties>
</file>