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47" autoAdjust="0"/>
    <p:restoredTop sz="94660"/>
  </p:normalViewPr>
  <p:slideViewPr>
    <p:cSldViewPr>
      <p:cViewPr varScale="1">
        <p:scale>
          <a:sx n="84" d="100"/>
          <a:sy n="84" d="100"/>
        </p:scale>
        <p:origin x="1594" y="10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503A-6B90-4238-8E22-A19D7ADC31F7}" type="datetimeFigureOut">
              <a:rPr lang="fr-CA" smtClean="0"/>
              <a:t>2017-05-29</a:t>
            </a:fld>
            <a:endParaRPr lang="fr-CA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6DBB4AF-0998-4AAC-9695-E5BBFD480187}" type="slidenum">
              <a:rPr lang="fr-CA" smtClean="0"/>
              <a:t>‹N°›</a:t>
            </a:fld>
            <a:endParaRPr lang="fr-CA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503A-6B90-4238-8E22-A19D7ADC31F7}" type="datetimeFigureOut">
              <a:rPr lang="fr-CA" smtClean="0"/>
              <a:t>2017-05-29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B4AF-0998-4AAC-9695-E5BBFD48018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503A-6B90-4238-8E22-A19D7ADC31F7}" type="datetimeFigureOut">
              <a:rPr lang="fr-CA" smtClean="0"/>
              <a:t>2017-05-29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B4AF-0998-4AAC-9695-E5BBFD48018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503A-6B90-4238-8E22-A19D7ADC31F7}" type="datetimeFigureOut">
              <a:rPr lang="fr-CA" smtClean="0"/>
              <a:t>2017-05-29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B4AF-0998-4AAC-9695-E5BBFD480187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503A-6B90-4238-8E22-A19D7ADC31F7}" type="datetimeFigureOut">
              <a:rPr lang="fr-CA" smtClean="0"/>
              <a:t>2017-05-29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CA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6DBB4AF-0998-4AAC-9695-E5BBFD480187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503A-6B90-4238-8E22-A19D7ADC31F7}" type="datetimeFigureOut">
              <a:rPr lang="fr-CA" smtClean="0"/>
              <a:t>2017-05-29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B4AF-0998-4AAC-9695-E5BBFD480187}" type="slidenum">
              <a:rPr lang="fr-CA" smtClean="0"/>
              <a:t>‹N°›</a:t>
            </a:fld>
            <a:endParaRPr lang="fr-CA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503A-6B90-4238-8E22-A19D7ADC31F7}" type="datetimeFigureOut">
              <a:rPr lang="fr-CA" smtClean="0"/>
              <a:t>2017-05-29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B4AF-0998-4AAC-9695-E5BBFD480187}" type="slidenum">
              <a:rPr lang="fr-CA" smtClean="0"/>
              <a:t>‹N°›</a:t>
            </a:fld>
            <a:endParaRPr lang="fr-CA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503A-6B90-4238-8E22-A19D7ADC31F7}" type="datetimeFigureOut">
              <a:rPr lang="fr-CA" smtClean="0"/>
              <a:t>2017-05-29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B4AF-0998-4AAC-9695-E5BBFD48018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503A-6B90-4238-8E22-A19D7ADC31F7}" type="datetimeFigureOut">
              <a:rPr lang="fr-CA" smtClean="0"/>
              <a:t>2017-05-29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B4AF-0998-4AAC-9695-E5BBFD48018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503A-6B90-4238-8E22-A19D7ADC31F7}" type="datetimeFigureOut">
              <a:rPr lang="fr-CA" smtClean="0"/>
              <a:t>2017-05-29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B4AF-0998-4AAC-9695-E5BBFD480187}" type="slidenum">
              <a:rPr lang="fr-CA" smtClean="0"/>
              <a:t>‹N°›</a:t>
            </a:fld>
            <a:endParaRPr lang="fr-CA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503A-6B90-4238-8E22-A19D7ADC31F7}" type="datetimeFigureOut">
              <a:rPr lang="fr-CA" smtClean="0"/>
              <a:t>2017-05-29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6DBB4AF-0998-4AAC-9695-E5BBFD480187}" type="slidenum">
              <a:rPr lang="fr-CA" smtClean="0"/>
              <a:t>‹N°›</a:t>
            </a:fld>
            <a:endParaRPr lang="fr-CA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38C503A-6B90-4238-8E22-A19D7ADC31F7}" type="datetimeFigureOut">
              <a:rPr lang="fr-CA" smtClean="0"/>
              <a:t>2017-05-29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CA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6DBB4AF-0998-4AAC-9695-E5BBFD480187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3356992"/>
            <a:ext cx="7992888" cy="1224136"/>
          </a:xfrm>
        </p:spPr>
        <p:txBody>
          <a:bodyPr>
            <a:normAutofit fontScale="77500" lnSpcReduction="20000"/>
          </a:bodyPr>
          <a:lstStyle/>
          <a:p>
            <a:r>
              <a:rPr lang="fr-CA" sz="3200" b="1" dirty="0" smtClean="0">
                <a:solidFill>
                  <a:schemeClr val="tx1"/>
                </a:solidFill>
              </a:rPr>
              <a:t>EXAMPLE: </a:t>
            </a:r>
            <a:br>
              <a:rPr lang="fr-CA" sz="3200" b="1" dirty="0" smtClean="0">
                <a:solidFill>
                  <a:schemeClr val="tx1"/>
                </a:solidFill>
              </a:rPr>
            </a:br>
            <a:r>
              <a:rPr lang="fr-CA" sz="3200" b="1" dirty="0" smtClean="0">
                <a:solidFill>
                  <a:schemeClr val="tx1"/>
                </a:solidFill>
              </a:rPr>
              <a:t/>
            </a:r>
            <a:br>
              <a:rPr lang="fr-CA" sz="3200" b="1" dirty="0" smtClean="0">
                <a:solidFill>
                  <a:schemeClr val="tx1"/>
                </a:solidFill>
              </a:rPr>
            </a:br>
            <a:r>
              <a:rPr lang="fr-CA" sz="3200" b="1" dirty="0" smtClean="0">
                <a:solidFill>
                  <a:schemeClr val="tx1"/>
                </a:solidFill>
              </a:rPr>
              <a:t>IS FACEBOOK A POSITIVE THING FOR OUR SOCIETY</a:t>
            </a:r>
            <a:r>
              <a:rPr lang="fr-CA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03648" y="1772816"/>
            <a:ext cx="6781800" cy="1069975"/>
          </a:xfrm>
        </p:spPr>
        <p:txBody>
          <a:bodyPr/>
          <a:lstStyle/>
          <a:p>
            <a:r>
              <a:rPr lang="fr-CA" sz="6000" b="1" dirty="0" smtClean="0"/>
              <a:t>THE BODY</a:t>
            </a:r>
            <a:endParaRPr lang="fr-CA" sz="6000" b="1" dirty="0"/>
          </a:p>
        </p:txBody>
      </p:sp>
    </p:spTree>
    <p:extLst>
      <p:ext uri="{BB962C8B-B14F-4D97-AF65-F5344CB8AC3E}">
        <p14:creationId xmlns:p14="http://schemas.microsoft.com/office/powerpoint/2010/main" val="336205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STRUCTURE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dirty="0" smtClean="0"/>
              <a:t>FIRST TOPIC SENTENCE</a:t>
            </a:r>
          </a:p>
          <a:p>
            <a:r>
              <a:rPr lang="fr-CA" dirty="0" smtClean="0"/>
              <a:t>FIRST EXPLANATION</a:t>
            </a:r>
          </a:p>
          <a:p>
            <a:r>
              <a:rPr lang="fr-CA" dirty="0" smtClean="0"/>
              <a:t>FIRST CLOSING SENTENCE</a:t>
            </a:r>
          </a:p>
          <a:p>
            <a:r>
              <a:rPr lang="fr-CA" dirty="0" smtClean="0"/>
              <a:t>SECOND TOPIC SENTENCE</a:t>
            </a:r>
          </a:p>
          <a:p>
            <a:r>
              <a:rPr lang="fr-CA" dirty="0" smtClean="0"/>
              <a:t>SECOND EXPLANATION</a:t>
            </a:r>
          </a:p>
          <a:p>
            <a:r>
              <a:rPr lang="fr-CA" dirty="0" smtClean="0"/>
              <a:t>SECOND CLOSING SENTENCE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05787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772400" cy="940966"/>
          </a:xfrm>
        </p:spPr>
        <p:txBody>
          <a:bodyPr/>
          <a:lstStyle/>
          <a:p>
            <a:r>
              <a:rPr lang="fr-CA" dirty="0" smtClean="0">
                <a:solidFill>
                  <a:schemeClr val="tx1"/>
                </a:solidFill>
              </a:rPr>
              <a:t>1. TOPIC SENTENCE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827584" y="1628800"/>
            <a:ext cx="7772400" cy="4572000"/>
          </a:xfrm>
        </p:spPr>
        <p:txBody>
          <a:bodyPr/>
          <a:lstStyle/>
          <a:p>
            <a:r>
              <a:rPr lang="fr-CA" dirty="0" smtClean="0"/>
              <a:t>INTRODUCES THE BODY PARAGRAPH</a:t>
            </a:r>
          </a:p>
          <a:p>
            <a:r>
              <a:rPr lang="fr-CA" dirty="0" smtClean="0"/>
              <a:t>STATES WHAT YOU ARE GOING TO ARGUE.</a:t>
            </a:r>
            <a:br>
              <a:rPr lang="fr-CA" dirty="0" smtClean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b="1" dirty="0" smtClean="0"/>
              <a:t>HERE IS AN EXAMPLE:</a:t>
            </a:r>
          </a:p>
          <a:p>
            <a:pPr marL="0" indent="0">
              <a:buNone/>
            </a:pPr>
            <a:r>
              <a:rPr lang="fr-CA" b="1" dirty="0"/>
              <a:t/>
            </a:r>
            <a:br>
              <a:rPr lang="fr-CA" b="1" dirty="0"/>
            </a:br>
            <a:r>
              <a:rPr lang="fr-CA" b="1" dirty="0" err="1" smtClean="0">
                <a:solidFill>
                  <a:srgbClr val="C00000"/>
                </a:solidFill>
              </a:rPr>
              <a:t>Firstly</a:t>
            </a:r>
            <a:r>
              <a:rPr lang="fr-CA" b="1" dirty="0" smtClean="0">
                <a:solidFill>
                  <a:srgbClr val="C00000"/>
                </a:solidFill>
              </a:rPr>
              <a:t>, Facebook </a:t>
            </a:r>
            <a:r>
              <a:rPr lang="fr-CA" b="1" dirty="0" err="1" smtClean="0">
                <a:solidFill>
                  <a:srgbClr val="C00000"/>
                </a:solidFill>
              </a:rPr>
              <a:t>is</a:t>
            </a:r>
            <a:r>
              <a:rPr lang="fr-CA" b="1" dirty="0" smtClean="0">
                <a:solidFill>
                  <a:srgbClr val="C00000"/>
                </a:solidFill>
              </a:rPr>
              <a:t> a positive </a:t>
            </a:r>
            <a:r>
              <a:rPr lang="fr-CA" b="1" dirty="0" err="1" smtClean="0">
                <a:solidFill>
                  <a:srgbClr val="C00000"/>
                </a:solidFill>
              </a:rPr>
              <a:t>thing</a:t>
            </a:r>
            <a:r>
              <a:rPr lang="fr-CA" b="1" dirty="0" smtClean="0">
                <a:solidFill>
                  <a:srgbClr val="C00000"/>
                </a:solidFill>
              </a:rPr>
              <a:t> for </a:t>
            </a:r>
            <a:r>
              <a:rPr lang="fr-CA" b="1" dirty="0" err="1" smtClean="0">
                <a:solidFill>
                  <a:srgbClr val="C00000"/>
                </a:solidFill>
              </a:rPr>
              <a:t>our</a:t>
            </a:r>
            <a:r>
              <a:rPr lang="fr-CA" b="1" dirty="0" smtClean="0">
                <a:solidFill>
                  <a:srgbClr val="C00000"/>
                </a:solidFill>
              </a:rPr>
              <a:t> society </a:t>
            </a:r>
            <a:r>
              <a:rPr lang="fr-CA" b="1" dirty="0" err="1" smtClean="0">
                <a:solidFill>
                  <a:srgbClr val="C00000"/>
                </a:solidFill>
              </a:rPr>
              <a:t>because</a:t>
            </a:r>
            <a:r>
              <a:rPr lang="fr-CA" b="1" dirty="0" smtClean="0">
                <a:solidFill>
                  <a:srgbClr val="C00000"/>
                </a:solidFill>
              </a:rPr>
              <a:t> </a:t>
            </a:r>
            <a:r>
              <a:rPr lang="fr-CA" b="1" dirty="0" err="1" smtClean="0">
                <a:solidFill>
                  <a:srgbClr val="C00000"/>
                </a:solidFill>
              </a:rPr>
              <a:t>it</a:t>
            </a:r>
            <a:r>
              <a:rPr lang="fr-CA" b="1" dirty="0" smtClean="0">
                <a:solidFill>
                  <a:srgbClr val="C00000"/>
                </a:solidFill>
              </a:rPr>
              <a:t> </a:t>
            </a:r>
            <a:r>
              <a:rPr lang="fr-CA" b="1" dirty="0" err="1" smtClean="0">
                <a:solidFill>
                  <a:srgbClr val="C00000"/>
                </a:solidFill>
              </a:rPr>
              <a:t>allows</a:t>
            </a:r>
            <a:r>
              <a:rPr lang="fr-CA" b="1" dirty="0" smtClean="0">
                <a:solidFill>
                  <a:srgbClr val="C00000"/>
                </a:solidFill>
              </a:rPr>
              <a:t> us to contact people </a:t>
            </a:r>
            <a:r>
              <a:rPr lang="fr-CA" b="1" dirty="0" err="1" smtClean="0">
                <a:solidFill>
                  <a:srgbClr val="C00000"/>
                </a:solidFill>
              </a:rPr>
              <a:t>who</a:t>
            </a:r>
            <a:r>
              <a:rPr lang="fr-CA" b="1" dirty="0" smtClean="0">
                <a:solidFill>
                  <a:srgbClr val="C00000"/>
                </a:solidFill>
              </a:rPr>
              <a:t> live far </a:t>
            </a:r>
            <a:r>
              <a:rPr lang="fr-CA" b="1" dirty="0" err="1" smtClean="0">
                <a:solidFill>
                  <a:srgbClr val="C00000"/>
                </a:solidFill>
              </a:rPr>
              <a:t>away</a:t>
            </a:r>
            <a:r>
              <a:rPr lang="fr-CA" b="1" dirty="0" smtClean="0">
                <a:solidFill>
                  <a:srgbClr val="C00000"/>
                </a:solidFill>
              </a:rPr>
              <a:t>. </a:t>
            </a:r>
            <a:br>
              <a:rPr lang="fr-CA" b="1" dirty="0" smtClean="0">
                <a:solidFill>
                  <a:srgbClr val="C00000"/>
                </a:solidFill>
              </a:rPr>
            </a:br>
            <a:endParaRPr lang="fr-CA" b="1" dirty="0"/>
          </a:p>
        </p:txBody>
      </p:sp>
    </p:spTree>
    <p:extLst>
      <p:ext uri="{BB962C8B-B14F-4D97-AF65-F5344CB8AC3E}">
        <p14:creationId xmlns:p14="http://schemas.microsoft.com/office/powerpoint/2010/main" val="371186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tx1"/>
                </a:solidFill>
              </a:rPr>
              <a:t>2. EXPLANATION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827584" y="1628800"/>
            <a:ext cx="7772400" cy="4572000"/>
          </a:xfrm>
        </p:spPr>
        <p:txBody>
          <a:bodyPr/>
          <a:lstStyle/>
          <a:p>
            <a:r>
              <a:rPr lang="fr-CA" dirty="0" smtClean="0"/>
              <a:t>EXPLORES AND GIVES AN EXAMPLE TO SUPPORT YOUR TOPIC SENTENCE. </a:t>
            </a:r>
          </a:p>
          <a:p>
            <a:r>
              <a:rPr lang="fr-CA" dirty="0" smtClean="0"/>
              <a:t>IT ANSWERS THE QUESTION </a:t>
            </a:r>
            <a:r>
              <a:rPr lang="fr-CA" u="sng" dirty="0" smtClean="0"/>
              <a:t>WHY</a:t>
            </a:r>
            <a:r>
              <a:rPr lang="fr-CA" dirty="0" smtClean="0"/>
              <a:t> AND </a:t>
            </a:r>
            <a:r>
              <a:rPr lang="fr-CA" u="sng" dirty="0" smtClean="0"/>
              <a:t>HOW?</a:t>
            </a:r>
            <a:br>
              <a:rPr lang="fr-CA" u="sng" dirty="0" smtClean="0"/>
            </a:br>
            <a:r>
              <a:rPr lang="fr-CA" u="sng" dirty="0" smtClean="0"/>
              <a:t/>
            </a:r>
            <a:br>
              <a:rPr lang="fr-CA" u="sng" dirty="0" smtClean="0"/>
            </a:br>
            <a:r>
              <a:rPr lang="fr-CA" b="1" dirty="0" smtClean="0"/>
              <a:t>HERE IS AN EXAMPLE:</a:t>
            </a:r>
          </a:p>
          <a:p>
            <a:pPr marL="0" indent="0">
              <a:buNone/>
            </a:pPr>
            <a:r>
              <a:rPr lang="fr-CA" b="1" dirty="0"/>
              <a:t/>
            </a:r>
            <a:br>
              <a:rPr lang="fr-CA" b="1" dirty="0"/>
            </a:br>
            <a:r>
              <a:rPr lang="fr-CA" b="1" dirty="0" smtClean="0">
                <a:solidFill>
                  <a:srgbClr val="002060"/>
                </a:solidFill>
              </a:rPr>
              <a:t>If </a:t>
            </a:r>
            <a:r>
              <a:rPr lang="fr-CA" b="1" dirty="0" err="1" smtClean="0">
                <a:solidFill>
                  <a:srgbClr val="002060"/>
                </a:solidFill>
              </a:rPr>
              <a:t>you</a:t>
            </a:r>
            <a:r>
              <a:rPr lang="fr-CA" b="1" dirty="0" smtClean="0">
                <a:solidFill>
                  <a:srgbClr val="002060"/>
                </a:solidFill>
              </a:rPr>
              <a:t> have a cousin </a:t>
            </a:r>
            <a:r>
              <a:rPr lang="fr-CA" b="1" dirty="0" err="1" smtClean="0">
                <a:solidFill>
                  <a:srgbClr val="002060"/>
                </a:solidFill>
              </a:rPr>
              <a:t>who</a:t>
            </a:r>
            <a:r>
              <a:rPr lang="fr-CA" b="1" dirty="0" smtClean="0">
                <a:solidFill>
                  <a:srgbClr val="002060"/>
                </a:solidFill>
              </a:rPr>
              <a:t> </a:t>
            </a:r>
            <a:r>
              <a:rPr lang="fr-CA" b="1" dirty="0" err="1" smtClean="0">
                <a:solidFill>
                  <a:srgbClr val="002060"/>
                </a:solidFill>
              </a:rPr>
              <a:t>lives</a:t>
            </a:r>
            <a:r>
              <a:rPr lang="fr-CA" b="1" dirty="0" smtClean="0">
                <a:solidFill>
                  <a:srgbClr val="002060"/>
                </a:solidFill>
              </a:rPr>
              <a:t> in </a:t>
            </a:r>
            <a:r>
              <a:rPr lang="fr-CA" b="1" dirty="0" err="1" smtClean="0">
                <a:solidFill>
                  <a:srgbClr val="002060"/>
                </a:solidFill>
              </a:rPr>
              <a:t>Italy</a:t>
            </a:r>
            <a:r>
              <a:rPr lang="fr-CA" b="1" dirty="0" smtClean="0">
                <a:solidFill>
                  <a:srgbClr val="002060"/>
                </a:solidFill>
              </a:rPr>
              <a:t>, </a:t>
            </a:r>
            <a:r>
              <a:rPr lang="fr-CA" b="1" dirty="0" err="1" smtClean="0">
                <a:solidFill>
                  <a:srgbClr val="002060"/>
                </a:solidFill>
              </a:rPr>
              <a:t>it</a:t>
            </a:r>
            <a:r>
              <a:rPr lang="fr-CA" b="1" dirty="0" smtClean="0">
                <a:solidFill>
                  <a:srgbClr val="002060"/>
                </a:solidFill>
              </a:rPr>
              <a:t> </a:t>
            </a:r>
            <a:r>
              <a:rPr lang="fr-CA" b="1" dirty="0" err="1" smtClean="0">
                <a:solidFill>
                  <a:srgbClr val="002060"/>
                </a:solidFill>
              </a:rPr>
              <a:t>will</a:t>
            </a:r>
            <a:r>
              <a:rPr lang="fr-CA" b="1" dirty="0" smtClean="0">
                <a:solidFill>
                  <a:srgbClr val="002060"/>
                </a:solidFill>
              </a:rPr>
              <a:t> </a:t>
            </a:r>
            <a:r>
              <a:rPr lang="fr-CA" b="1" dirty="0" err="1" smtClean="0">
                <a:solidFill>
                  <a:srgbClr val="002060"/>
                </a:solidFill>
              </a:rPr>
              <a:t>be</a:t>
            </a:r>
            <a:r>
              <a:rPr lang="fr-CA" b="1" dirty="0" smtClean="0">
                <a:solidFill>
                  <a:srgbClr val="002060"/>
                </a:solidFill>
              </a:rPr>
              <a:t> </a:t>
            </a:r>
            <a:r>
              <a:rPr lang="fr-CA" b="1" dirty="0" err="1" smtClean="0">
                <a:solidFill>
                  <a:srgbClr val="002060"/>
                </a:solidFill>
              </a:rPr>
              <a:t>too</a:t>
            </a:r>
            <a:r>
              <a:rPr lang="fr-CA" b="1" dirty="0" smtClean="0">
                <a:solidFill>
                  <a:srgbClr val="002060"/>
                </a:solidFill>
              </a:rPr>
              <a:t> </a:t>
            </a:r>
            <a:r>
              <a:rPr lang="fr-CA" b="1" dirty="0" err="1" smtClean="0">
                <a:solidFill>
                  <a:srgbClr val="002060"/>
                </a:solidFill>
              </a:rPr>
              <a:t>expensive</a:t>
            </a:r>
            <a:r>
              <a:rPr lang="fr-CA" b="1" dirty="0" smtClean="0">
                <a:solidFill>
                  <a:srgbClr val="002060"/>
                </a:solidFill>
              </a:rPr>
              <a:t> to call or </a:t>
            </a:r>
            <a:r>
              <a:rPr lang="fr-CA" b="1" dirty="0" err="1" smtClean="0">
                <a:solidFill>
                  <a:srgbClr val="002060"/>
                </a:solidFill>
              </a:rPr>
              <a:t>text</a:t>
            </a:r>
            <a:r>
              <a:rPr lang="fr-CA" b="1" dirty="0" smtClean="0">
                <a:solidFill>
                  <a:srgbClr val="002060"/>
                </a:solidFill>
              </a:rPr>
              <a:t> </a:t>
            </a:r>
            <a:r>
              <a:rPr lang="fr-CA" b="1" dirty="0" err="1" smtClean="0">
                <a:solidFill>
                  <a:srgbClr val="002060"/>
                </a:solidFill>
              </a:rPr>
              <a:t>them</a:t>
            </a:r>
            <a:r>
              <a:rPr lang="fr-CA" b="1" dirty="0">
                <a:solidFill>
                  <a:srgbClr val="002060"/>
                </a:solidFill>
              </a:rPr>
              <a:t> </a:t>
            </a:r>
            <a:r>
              <a:rPr lang="fr-CA" b="1" dirty="0" smtClean="0">
                <a:solidFill>
                  <a:srgbClr val="002060"/>
                </a:solidFill>
              </a:rPr>
              <a:t>but </a:t>
            </a:r>
            <a:r>
              <a:rPr lang="fr-CA" b="1" dirty="0" err="1" smtClean="0">
                <a:solidFill>
                  <a:srgbClr val="002060"/>
                </a:solidFill>
              </a:rPr>
              <a:t>with</a:t>
            </a:r>
            <a:r>
              <a:rPr lang="fr-CA" b="1" dirty="0" smtClean="0">
                <a:solidFill>
                  <a:srgbClr val="002060"/>
                </a:solidFill>
              </a:rPr>
              <a:t> Facebook </a:t>
            </a:r>
            <a:r>
              <a:rPr lang="fr-CA" b="1" dirty="0" err="1" smtClean="0">
                <a:solidFill>
                  <a:srgbClr val="002060"/>
                </a:solidFill>
              </a:rPr>
              <a:t>you</a:t>
            </a:r>
            <a:r>
              <a:rPr lang="fr-CA" b="1" dirty="0" smtClean="0">
                <a:solidFill>
                  <a:srgbClr val="002060"/>
                </a:solidFill>
              </a:rPr>
              <a:t> </a:t>
            </a:r>
            <a:r>
              <a:rPr lang="fr-CA" b="1" dirty="0" err="1" smtClean="0">
                <a:solidFill>
                  <a:srgbClr val="002060"/>
                </a:solidFill>
              </a:rPr>
              <a:t>can</a:t>
            </a:r>
            <a:r>
              <a:rPr lang="fr-CA" b="1" dirty="0" smtClean="0">
                <a:solidFill>
                  <a:srgbClr val="002060"/>
                </a:solidFill>
              </a:rPr>
              <a:t> contact </a:t>
            </a:r>
            <a:r>
              <a:rPr lang="fr-CA" b="1" dirty="0" err="1" smtClean="0">
                <a:solidFill>
                  <a:srgbClr val="002060"/>
                </a:solidFill>
              </a:rPr>
              <a:t>them</a:t>
            </a:r>
            <a:r>
              <a:rPr lang="fr-CA" b="1" dirty="0">
                <a:solidFill>
                  <a:srgbClr val="002060"/>
                </a:solidFill>
              </a:rPr>
              <a:t> </a:t>
            </a:r>
            <a:r>
              <a:rPr lang="fr-CA" b="1" dirty="0" smtClean="0">
                <a:solidFill>
                  <a:srgbClr val="002060"/>
                </a:solidFill>
              </a:rPr>
              <a:t>and </a:t>
            </a:r>
            <a:r>
              <a:rPr lang="fr-CA" b="1" dirty="0" err="1" smtClean="0">
                <a:solidFill>
                  <a:srgbClr val="002060"/>
                </a:solidFill>
              </a:rPr>
              <a:t>send</a:t>
            </a:r>
            <a:r>
              <a:rPr lang="fr-CA" b="1" dirty="0" smtClean="0">
                <a:solidFill>
                  <a:srgbClr val="002060"/>
                </a:solidFill>
              </a:rPr>
              <a:t> </a:t>
            </a:r>
            <a:r>
              <a:rPr lang="fr-CA" b="1" dirty="0" err="1" smtClean="0">
                <a:solidFill>
                  <a:srgbClr val="002060"/>
                </a:solidFill>
              </a:rPr>
              <a:t>pictures</a:t>
            </a:r>
            <a:r>
              <a:rPr lang="fr-CA" b="1" dirty="0" smtClean="0">
                <a:solidFill>
                  <a:srgbClr val="002060"/>
                </a:solidFill>
              </a:rPr>
              <a:t> for free.</a:t>
            </a:r>
            <a:endParaRPr lang="fr-CA" b="1" dirty="0"/>
          </a:p>
        </p:txBody>
      </p:sp>
    </p:spTree>
    <p:extLst>
      <p:ext uri="{BB962C8B-B14F-4D97-AF65-F5344CB8AC3E}">
        <p14:creationId xmlns:p14="http://schemas.microsoft.com/office/powerpoint/2010/main" val="391251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tx1"/>
                </a:solidFill>
              </a:rPr>
              <a:t>3. CLOSING SENTENCE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83568" y="1628800"/>
            <a:ext cx="7772400" cy="4572000"/>
          </a:xfrm>
        </p:spPr>
        <p:txBody>
          <a:bodyPr/>
          <a:lstStyle/>
          <a:p>
            <a:r>
              <a:rPr lang="fr-CA" dirty="0" smtClean="0"/>
              <a:t>IT CLOSES THE BODY PARAGRAPH BY REPEATING </a:t>
            </a:r>
            <a:br>
              <a:rPr lang="fr-CA" dirty="0" smtClean="0"/>
            </a:br>
            <a:r>
              <a:rPr lang="fr-CA" dirty="0" smtClean="0"/>
              <a:t>IN DIFFERENT WORDS YOUR TOPIC SENTENCE. </a:t>
            </a:r>
          </a:p>
          <a:p>
            <a:pPr marL="0" indent="0">
              <a:buNone/>
            </a:pPr>
            <a:r>
              <a:rPr lang="fr-CA" dirty="0"/>
              <a:t/>
            </a:r>
            <a:br>
              <a:rPr lang="fr-CA" dirty="0"/>
            </a:br>
            <a:r>
              <a:rPr lang="fr-CA" b="1" dirty="0" smtClean="0"/>
              <a:t>HERE IS AN EXAMPLE:</a:t>
            </a:r>
          </a:p>
          <a:p>
            <a:pPr marL="0" lvl="0" indent="0">
              <a:buClr>
                <a:srgbClr val="D34817"/>
              </a:buClr>
              <a:buNone/>
            </a:pPr>
            <a:r>
              <a:rPr lang="fr-CA" b="1" dirty="0" smtClean="0"/>
              <a:t/>
            </a:r>
            <a:br>
              <a:rPr lang="fr-CA" b="1" dirty="0" smtClean="0"/>
            </a:br>
            <a:r>
              <a:rPr lang="fr-CA" b="1" dirty="0" err="1">
                <a:solidFill>
                  <a:srgbClr val="00B050"/>
                </a:solidFill>
              </a:rPr>
              <a:t>Therefore</a:t>
            </a:r>
            <a:r>
              <a:rPr lang="fr-CA" b="1" dirty="0">
                <a:solidFill>
                  <a:srgbClr val="00B050"/>
                </a:solidFill>
              </a:rPr>
              <a:t>, Facebook </a:t>
            </a:r>
            <a:r>
              <a:rPr lang="fr-CA" b="1" dirty="0" err="1">
                <a:solidFill>
                  <a:srgbClr val="00B050"/>
                </a:solidFill>
              </a:rPr>
              <a:t>is</a:t>
            </a:r>
            <a:r>
              <a:rPr lang="fr-CA" b="1" dirty="0">
                <a:solidFill>
                  <a:srgbClr val="00B050"/>
                </a:solidFill>
              </a:rPr>
              <a:t> </a:t>
            </a:r>
            <a:r>
              <a:rPr lang="fr-CA" b="1" dirty="0" err="1">
                <a:solidFill>
                  <a:srgbClr val="00B050"/>
                </a:solidFill>
              </a:rPr>
              <a:t>very</a:t>
            </a:r>
            <a:r>
              <a:rPr lang="fr-CA" b="1" dirty="0">
                <a:solidFill>
                  <a:srgbClr val="00B050"/>
                </a:solidFill>
              </a:rPr>
              <a:t> good for </a:t>
            </a:r>
            <a:r>
              <a:rPr lang="fr-CA" b="1" dirty="0" err="1">
                <a:solidFill>
                  <a:srgbClr val="00B050"/>
                </a:solidFill>
              </a:rPr>
              <a:t>our</a:t>
            </a:r>
            <a:r>
              <a:rPr lang="fr-CA" b="1" dirty="0">
                <a:solidFill>
                  <a:srgbClr val="00B050"/>
                </a:solidFill>
              </a:rPr>
              <a:t> society </a:t>
            </a:r>
            <a:r>
              <a:rPr lang="fr-CA" b="1" dirty="0" err="1">
                <a:solidFill>
                  <a:srgbClr val="00B050"/>
                </a:solidFill>
              </a:rPr>
              <a:t>because</a:t>
            </a:r>
            <a:r>
              <a:rPr lang="fr-CA" b="1" dirty="0">
                <a:solidFill>
                  <a:srgbClr val="00B050"/>
                </a:solidFill>
              </a:rPr>
              <a:t> </a:t>
            </a:r>
            <a:r>
              <a:rPr lang="fr-CA" b="1" dirty="0" err="1">
                <a:solidFill>
                  <a:srgbClr val="00B050"/>
                </a:solidFill>
              </a:rPr>
              <a:t>it</a:t>
            </a:r>
            <a:r>
              <a:rPr lang="fr-CA" b="1" dirty="0">
                <a:solidFill>
                  <a:srgbClr val="00B050"/>
                </a:solidFill>
              </a:rPr>
              <a:t> </a:t>
            </a:r>
            <a:r>
              <a:rPr lang="fr-CA" b="1" dirty="0" err="1">
                <a:solidFill>
                  <a:srgbClr val="00B050"/>
                </a:solidFill>
              </a:rPr>
              <a:t>is</a:t>
            </a:r>
            <a:r>
              <a:rPr lang="fr-CA" b="1" dirty="0">
                <a:solidFill>
                  <a:srgbClr val="00B050"/>
                </a:solidFill>
              </a:rPr>
              <a:t> an </a:t>
            </a:r>
            <a:r>
              <a:rPr lang="fr-CA" b="1" dirty="0" err="1">
                <a:solidFill>
                  <a:srgbClr val="00B050"/>
                </a:solidFill>
              </a:rPr>
              <a:t>easy</a:t>
            </a:r>
            <a:r>
              <a:rPr lang="fr-CA" b="1" dirty="0">
                <a:solidFill>
                  <a:srgbClr val="00B050"/>
                </a:solidFill>
              </a:rPr>
              <a:t> and free </a:t>
            </a:r>
            <a:r>
              <a:rPr lang="fr-CA" b="1" dirty="0" err="1">
                <a:solidFill>
                  <a:srgbClr val="00B050"/>
                </a:solidFill>
              </a:rPr>
              <a:t>way</a:t>
            </a:r>
            <a:r>
              <a:rPr lang="fr-CA" b="1" dirty="0">
                <a:solidFill>
                  <a:srgbClr val="00B050"/>
                </a:solidFill>
              </a:rPr>
              <a:t> to contact </a:t>
            </a:r>
            <a:r>
              <a:rPr lang="fr-CA" b="1" dirty="0" err="1">
                <a:solidFill>
                  <a:srgbClr val="00B050"/>
                </a:solidFill>
              </a:rPr>
              <a:t>family</a:t>
            </a:r>
            <a:r>
              <a:rPr lang="fr-CA" b="1" dirty="0">
                <a:solidFill>
                  <a:srgbClr val="00B050"/>
                </a:solidFill>
              </a:rPr>
              <a:t> </a:t>
            </a:r>
            <a:r>
              <a:rPr lang="fr-CA" b="1" dirty="0" err="1">
                <a:solidFill>
                  <a:srgbClr val="00B050"/>
                </a:solidFill>
              </a:rPr>
              <a:t>members</a:t>
            </a:r>
            <a:r>
              <a:rPr lang="fr-CA" b="1" dirty="0">
                <a:solidFill>
                  <a:srgbClr val="00B050"/>
                </a:solidFill>
              </a:rPr>
              <a:t> </a:t>
            </a:r>
            <a:r>
              <a:rPr lang="fr-CA" b="1" dirty="0" err="1">
                <a:solidFill>
                  <a:srgbClr val="00B050"/>
                </a:solidFill>
              </a:rPr>
              <a:t>that</a:t>
            </a:r>
            <a:r>
              <a:rPr lang="fr-CA" b="1" dirty="0">
                <a:solidFill>
                  <a:srgbClr val="00B050"/>
                </a:solidFill>
              </a:rPr>
              <a:t> live far </a:t>
            </a:r>
            <a:r>
              <a:rPr lang="fr-CA" b="1" dirty="0" err="1">
                <a:solidFill>
                  <a:srgbClr val="00B050"/>
                </a:solidFill>
              </a:rPr>
              <a:t>away</a:t>
            </a:r>
            <a:r>
              <a:rPr lang="fr-CA" b="1" dirty="0">
                <a:solidFill>
                  <a:srgbClr val="00B050"/>
                </a:solidFill>
              </a:rPr>
              <a:t>. </a:t>
            </a:r>
            <a:endParaRPr lang="fr-CA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fr-CA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tx1"/>
                </a:solidFill>
              </a:rPr>
              <a:t>AS A WHOLE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899592" y="1916832"/>
            <a:ext cx="7772400" cy="3600400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Clr>
                <a:srgbClr val="D34817"/>
              </a:buClr>
              <a:buNone/>
            </a:pPr>
            <a:r>
              <a:rPr lang="fr-CA" b="1" dirty="0" err="1">
                <a:solidFill>
                  <a:srgbClr val="C00000"/>
                </a:solidFill>
              </a:rPr>
              <a:t>Firstly</a:t>
            </a:r>
            <a:r>
              <a:rPr lang="fr-CA" b="1" dirty="0">
                <a:solidFill>
                  <a:srgbClr val="C00000"/>
                </a:solidFill>
              </a:rPr>
              <a:t>, Facebook </a:t>
            </a:r>
            <a:r>
              <a:rPr lang="fr-CA" b="1" dirty="0" err="1">
                <a:solidFill>
                  <a:srgbClr val="C00000"/>
                </a:solidFill>
              </a:rPr>
              <a:t>is</a:t>
            </a:r>
            <a:r>
              <a:rPr lang="fr-CA" b="1" dirty="0">
                <a:solidFill>
                  <a:srgbClr val="C00000"/>
                </a:solidFill>
              </a:rPr>
              <a:t> a positive </a:t>
            </a:r>
            <a:r>
              <a:rPr lang="fr-CA" b="1" dirty="0" err="1">
                <a:solidFill>
                  <a:srgbClr val="C00000"/>
                </a:solidFill>
              </a:rPr>
              <a:t>thing</a:t>
            </a:r>
            <a:r>
              <a:rPr lang="fr-CA" b="1" dirty="0">
                <a:solidFill>
                  <a:srgbClr val="C00000"/>
                </a:solidFill>
              </a:rPr>
              <a:t> for </a:t>
            </a:r>
            <a:r>
              <a:rPr lang="fr-CA" b="1" dirty="0" err="1">
                <a:solidFill>
                  <a:srgbClr val="C00000"/>
                </a:solidFill>
              </a:rPr>
              <a:t>our</a:t>
            </a:r>
            <a:r>
              <a:rPr lang="fr-CA" b="1" dirty="0">
                <a:solidFill>
                  <a:srgbClr val="C00000"/>
                </a:solidFill>
              </a:rPr>
              <a:t> society </a:t>
            </a:r>
            <a:r>
              <a:rPr lang="fr-CA" b="1" dirty="0" err="1">
                <a:solidFill>
                  <a:srgbClr val="C00000"/>
                </a:solidFill>
              </a:rPr>
              <a:t>because</a:t>
            </a:r>
            <a:r>
              <a:rPr lang="fr-CA" b="1" dirty="0">
                <a:solidFill>
                  <a:srgbClr val="C00000"/>
                </a:solidFill>
              </a:rPr>
              <a:t> </a:t>
            </a:r>
            <a:r>
              <a:rPr lang="fr-CA" b="1" dirty="0" err="1">
                <a:solidFill>
                  <a:srgbClr val="C00000"/>
                </a:solidFill>
              </a:rPr>
              <a:t>it</a:t>
            </a:r>
            <a:r>
              <a:rPr lang="fr-CA" b="1" dirty="0">
                <a:solidFill>
                  <a:srgbClr val="C00000"/>
                </a:solidFill>
              </a:rPr>
              <a:t> </a:t>
            </a:r>
            <a:r>
              <a:rPr lang="fr-CA" b="1" dirty="0" err="1">
                <a:solidFill>
                  <a:srgbClr val="C00000"/>
                </a:solidFill>
              </a:rPr>
              <a:t>allows</a:t>
            </a:r>
            <a:r>
              <a:rPr lang="fr-CA" b="1" dirty="0">
                <a:solidFill>
                  <a:srgbClr val="C00000"/>
                </a:solidFill>
              </a:rPr>
              <a:t> us to contact people </a:t>
            </a:r>
            <a:r>
              <a:rPr lang="fr-CA" b="1" dirty="0" err="1">
                <a:solidFill>
                  <a:srgbClr val="C00000"/>
                </a:solidFill>
              </a:rPr>
              <a:t>who</a:t>
            </a:r>
            <a:r>
              <a:rPr lang="fr-CA" b="1" dirty="0">
                <a:solidFill>
                  <a:srgbClr val="C00000"/>
                </a:solidFill>
              </a:rPr>
              <a:t> live far </a:t>
            </a:r>
            <a:r>
              <a:rPr lang="fr-CA" b="1" dirty="0" err="1">
                <a:solidFill>
                  <a:srgbClr val="C00000"/>
                </a:solidFill>
              </a:rPr>
              <a:t>away</a:t>
            </a:r>
            <a:r>
              <a:rPr lang="fr-CA" b="1" dirty="0" smtClean="0">
                <a:solidFill>
                  <a:srgbClr val="C00000"/>
                </a:solidFill>
              </a:rPr>
              <a:t>. </a:t>
            </a:r>
            <a:r>
              <a:rPr lang="fr-CA" b="1" dirty="0">
                <a:solidFill>
                  <a:srgbClr val="002060"/>
                </a:solidFill>
              </a:rPr>
              <a:t>If </a:t>
            </a:r>
            <a:r>
              <a:rPr lang="fr-CA" b="1" dirty="0" err="1">
                <a:solidFill>
                  <a:srgbClr val="002060"/>
                </a:solidFill>
              </a:rPr>
              <a:t>you</a:t>
            </a:r>
            <a:r>
              <a:rPr lang="fr-CA" b="1" dirty="0">
                <a:solidFill>
                  <a:srgbClr val="002060"/>
                </a:solidFill>
              </a:rPr>
              <a:t> have a cousin </a:t>
            </a:r>
            <a:r>
              <a:rPr lang="fr-CA" b="1" dirty="0" err="1">
                <a:solidFill>
                  <a:srgbClr val="002060"/>
                </a:solidFill>
              </a:rPr>
              <a:t>who</a:t>
            </a:r>
            <a:r>
              <a:rPr lang="fr-CA" b="1" dirty="0">
                <a:solidFill>
                  <a:srgbClr val="002060"/>
                </a:solidFill>
              </a:rPr>
              <a:t> </a:t>
            </a:r>
            <a:r>
              <a:rPr lang="fr-CA" b="1" dirty="0" err="1">
                <a:solidFill>
                  <a:srgbClr val="002060"/>
                </a:solidFill>
              </a:rPr>
              <a:t>lives</a:t>
            </a:r>
            <a:r>
              <a:rPr lang="fr-CA" b="1" dirty="0">
                <a:solidFill>
                  <a:srgbClr val="002060"/>
                </a:solidFill>
              </a:rPr>
              <a:t> in </a:t>
            </a:r>
            <a:r>
              <a:rPr lang="fr-CA" b="1" dirty="0" err="1">
                <a:solidFill>
                  <a:srgbClr val="002060"/>
                </a:solidFill>
              </a:rPr>
              <a:t>Italy</a:t>
            </a:r>
            <a:r>
              <a:rPr lang="fr-CA" b="1" dirty="0">
                <a:solidFill>
                  <a:srgbClr val="002060"/>
                </a:solidFill>
              </a:rPr>
              <a:t>, </a:t>
            </a:r>
            <a:r>
              <a:rPr lang="fr-CA" b="1" dirty="0" err="1">
                <a:solidFill>
                  <a:srgbClr val="002060"/>
                </a:solidFill>
              </a:rPr>
              <a:t>it</a:t>
            </a:r>
            <a:r>
              <a:rPr lang="fr-CA" b="1" dirty="0">
                <a:solidFill>
                  <a:srgbClr val="002060"/>
                </a:solidFill>
              </a:rPr>
              <a:t> </a:t>
            </a:r>
            <a:r>
              <a:rPr lang="fr-CA" b="1" dirty="0" err="1">
                <a:solidFill>
                  <a:srgbClr val="002060"/>
                </a:solidFill>
              </a:rPr>
              <a:t>will</a:t>
            </a:r>
            <a:r>
              <a:rPr lang="fr-CA" b="1" dirty="0">
                <a:solidFill>
                  <a:srgbClr val="002060"/>
                </a:solidFill>
              </a:rPr>
              <a:t> </a:t>
            </a:r>
            <a:r>
              <a:rPr lang="fr-CA" b="1" dirty="0" err="1">
                <a:solidFill>
                  <a:srgbClr val="002060"/>
                </a:solidFill>
              </a:rPr>
              <a:t>be</a:t>
            </a:r>
            <a:r>
              <a:rPr lang="fr-CA" b="1" dirty="0">
                <a:solidFill>
                  <a:srgbClr val="002060"/>
                </a:solidFill>
              </a:rPr>
              <a:t> </a:t>
            </a:r>
            <a:r>
              <a:rPr lang="fr-CA" b="1" dirty="0" err="1">
                <a:solidFill>
                  <a:srgbClr val="002060"/>
                </a:solidFill>
              </a:rPr>
              <a:t>too</a:t>
            </a:r>
            <a:r>
              <a:rPr lang="fr-CA" b="1" dirty="0">
                <a:solidFill>
                  <a:srgbClr val="002060"/>
                </a:solidFill>
              </a:rPr>
              <a:t> </a:t>
            </a:r>
            <a:r>
              <a:rPr lang="fr-CA" b="1" dirty="0" err="1">
                <a:solidFill>
                  <a:srgbClr val="002060"/>
                </a:solidFill>
              </a:rPr>
              <a:t>expensive</a:t>
            </a:r>
            <a:r>
              <a:rPr lang="fr-CA" b="1" dirty="0">
                <a:solidFill>
                  <a:srgbClr val="002060"/>
                </a:solidFill>
              </a:rPr>
              <a:t> to call or </a:t>
            </a:r>
            <a:r>
              <a:rPr lang="fr-CA" b="1" dirty="0" err="1">
                <a:solidFill>
                  <a:srgbClr val="002060"/>
                </a:solidFill>
              </a:rPr>
              <a:t>text</a:t>
            </a:r>
            <a:r>
              <a:rPr lang="fr-CA" b="1" dirty="0">
                <a:solidFill>
                  <a:srgbClr val="002060"/>
                </a:solidFill>
              </a:rPr>
              <a:t> </a:t>
            </a:r>
            <a:r>
              <a:rPr lang="fr-CA" b="1" dirty="0" err="1">
                <a:solidFill>
                  <a:srgbClr val="002060"/>
                </a:solidFill>
              </a:rPr>
              <a:t>them</a:t>
            </a:r>
            <a:r>
              <a:rPr lang="fr-CA" b="1" dirty="0">
                <a:solidFill>
                  <a:srgbClr val="002060"/>
                </a:solidFill>
              </a:rPr>
              <a:t> but </a:t>
            </a:r>
            <a:r>
              <a:rPr lang="fr-CA" b="1" dirty="0" err="1">
                <a:solidFill>
                  <a:srgbClr val="002060"/>
                </a:solidFill>
              </a:rPr>
              <a:t>with</a:t>
            </a:r>
            <a:r>
              <a:rPr lang="fr-CA" b="1" dirty="0">
                <a:solidFill>
                  <a:srgbClr val="002060"/>
                </a:solidFill>
              </a:rPr>
              <a:t> Facebook </a:t>
            </a:r>
            <a:r>
              <a:rPr lang="fr-CA" b="1" dirty="0" err="1">
                <a:solidFill>
                  <a:srgbClr val="002060"/>
                </a:solidFill>
              </a:rPr>
              <a:t>you</a:t>
            </a:r>
            <a:r>
              <a:rPr lang="fr-CA" b="1" dirty="0">
                <a:solidFill>
                  <a:srgbClr val="002060"/>
                </a:solidFill>
              </a:rPr>
              <a:t> </a:t>
            </a:r>
            <a:r>
              <a:rPr lang="fr-CA" b="1" dirty="0" err="1">
                <a:solidFill>
                  <a:srgbClr val="002060"/>
                </a:solidFill>
              </a:rPr>
              <a:t>can</a:t>
            </a:r>
            <a:r>
              <a:rPr lang="fr-CA" b="1" dirty="0">
                <a:solidFill>
                  <a:srgbClr val="002060"/>
                </a:solidFill>
              </a:rPr>
              <a:t> contact </a:t>
            </a:r>
            <a:r>
              <a:rPr lang="fr-CA" b="1" dirty="0" err="1">
                <a:solidFill>
                  <a:srgbClr val="002060"/>
                </a:solidFill>
              </a:rPr>
              <a:t>them</a:t>
            </a:r>
            <a:r>
              <a:rPr lang="fr-CA" b="1" dirty="0">
                <a:solidFill>
                  <a:srgbClr val="002060"/>
                </a:solidFill>
              </a:rPr>
              <a:t> and </a:t>
            </a:r>
            <a:r>
              <a:rPr lang="fr-CA" b="1" dirty="0" err="1">
                <a:solidFill>
                  <a:srgbClr val="002060"/>
                </a:solidFill>
              </a:rPr>
              <a:t>send</a:t>
            </a:r>
            <a:r>
              <a:rPr lang="fr-CA" b="1" dirty="0">
                <a:solidFill>
                  <a:srgbClr val="002060"/>
                </a:solidFill>
              </a:rPr>
              <a:t> </a:t>
            </a:r>
            <a:r>
              <a:rPr lang="fr-CA" b="1" dirty="0" err="1">
                <a:solidFill>
                  <a:srgbClr val="002060"/>
                </a:solidFill>
              </a:rPr>
              <a:t>pictures</a:t>
            </a:r>
            <a:r>
              <a:rPr lang="fr-CA" b="1" dirty="0">
                <a:solidFill>
                  <a:srgbClr val="002060"/>
                </a:solidFill>
              </a:rPr>
              <a:t> for free</a:t>
            </a:r>
            <a:r>
              <a:rPr lang="fr-CA" b="1" dirty="0" smtClean="0">
                <a:solidFill>
                  <a:srgbClr val="002060"/>
                </a:solidFill>
              </a:rPr>
              <a:t>. </a:t>
            </a:r>
            <a:r>
              <a:rPr lang="fr-CA" b="1" dirty="0" err="1" smtClean="0">
                <a:solidFill>
                  <a:srgbClr val="00B050"/>
                </a:solidFill>
              </a:rPr>
              <a:t>Therefore</a:t>
            </a:r>
            <a:r>
              <a:rPr lang="fr-CA" b="1" dirty="0" smtClean="0">
                <a:solidFill>
                  <a:srgbClr val="00B050"/>
                </a:solidFill>
              </a:rPr>
              <a:t>, Facebook </a:t>
            </a:r>
            <a:r>
              <a:rPr lang="fr-CA" b="1" dirty="0" err="1" smtClean="0">
                <a:solidFill>
                  <a:srgbClr val="00B050"/>
                </a:solidFill>
              </a:rPr>
              <a:t>is</a:t>
            </a:r>
            <a:r>
              <a:rPr lang="fr-CA" b="1" dirty="0" smtClean="0">
                <a:solidFill>
                  <a:srgbClr val="00B050"/>
                </a:solidFill>
              </a:rPr>
              <a:t> </a:t>
            </a:r>
            <a:r>
              <a:rPr lang="fr-CA" b="1" dirty="0" err="1" smtClean="0">
                <a:solidFill>
                  <a:srgbClr val="00B050"/>
                </a:solidFill>
              </a:rPr>
              <a:t>very</a:t>
            </a:r>
            <a:r>
              <a:rPr lang="fr-CA" b="1" dirty="0" smtClean="0">
                <a:solidFill>
                  <a:srgbClr val="00B050"/>
                </a:solidFill>
              </a:rPr>
              <a:t> good for </a:t>
            </a:r>
            <a:r>
              <a:rPr lang="fr-CA" b="1" dirty="0" err="1" smtClean="0">
                <a:solidFill>
                  <a:srgbClr val="00B050"/>
                </a:solidFill>
              </a:rPr>
              <a:t>our</a:t>
            </a:r>
            <a:r>
              <a:rPr lang="fr-CA" b="1" dirty="0" smtClean="0">
                <a:solidFill>
                  <a:srgbClr val="00B050"/>
                </a:solidFill>
              </a:rPr>
              <a:t> society </a:t>
            </a:r>
            <a:r>
              <a:rPr lang="fr-CA" b="1" dirty="0" err="1" smtClean="0">
                <a:solidFill>
                  <a:srgbClr val="00B050"/>
                </a:solidFill>
              </a:rPr>
              <a:t>because</a:t>
            </a:r>
            <a:r>
              <a:rPr lang="fr-CA" b="1" dirty="0" smtClean="0">
                <a:solidFill>
                  <a:srgbClr val="00B050"/>
                </a:solidFill>
              </a:rPr>
              <a:t> </a:t>
            </a:r>
            <a:r>
              <a:rPr lang="fr-CA" b="1" dirty="0" err="1" smtClean="0">
                <a:solidFill>
                  <a:srgbClr val="00B050"/>
                </a:solidFill>
              </a:rPr>
              <a:t>it</a:t>
            </a:r>
            <a:r>
              <a:rPr lang="fr-CA" b="1" dirty="0" smtClean="0">
                <a:solidFill>
                  <a:srgbClr val="00B050"/>
                </a:solidFill>
              </a:rPr>
              <a:t> </a:t>
            </a:r>
            <a:r>
              <a:rPr lang="fr-CA" b="1" dirty="0" err="1" smtClean="0">
                <a:solidFill>
                  <a:srgbClr val="00B050"/>
                </a:solidFill>
              </a:rPr>
              <a:t>is</a:t>
            </a:r>
            <a:r>
              <a:rPr lang="fr-CA" b="1" dirty="0" smtClean="0">
                <a:solidFill>
                  <a:srgbClr val="00B050"/>
                </a:solidFill>
              </a:rPr>
              <a:t> an </a:t>
            </a:r>
            <a:r>
              <a:rPr lang="fr-CA" b="1" dirty="0" err="1" smtClean="0">
                <a:solidFill>
                  <a:srgbClr val="00B050"/>
                </a:solidFill>
              </a:rPr>
              <a:t>easy</a:t>
            </a:r>
            <a:r>
              <a:rPr lang="fr-CA" b="1" dirty="0" smtClean="0">
                <a:solidFill>
                  <a:srgbClr val="00B050"/>
                </a:solidFill>
              </a:rPr>
              <a:t> and free </a:t>
            </a:r>
            <a:r>
              <a:rPr lang="fr-CA" b="1" dirty="0" err="1" smtClean="0">
                <a:solidFill>
                  <a:srgbClr val="00B050"/>
                </a:solidFill>
              </a:rPr>
              <a:t>way</a:t>
            </a:r>
            <a:r>
              <a:rPr lang="fr-CA" b="1" dirty="0" smtClean="0">
                <a:solidFill>
                  <a:srgbClr val="00B050"/>
                </a:solidFill>
              </a:rPr>
              <a:t> to contact </a:t>
            </a:r>
            <a:r>
              <a:rPr lang="fr-CA" b="1" dirty="0" err="1" smtClean="0">
                <a:solidFill>
                  <a:srgbClr val="00B050"/>
                </a:solidFill>
              </a:rPr>
              <a:t>family</a:t>
            </a:r>
            <a:r>
              <a:rPr lang="fr-CA" b="1" dirty="0" smtClean="0">
                <a:solidFill>
                  <a:srgbClr val="00B050"/>
                </a:solidFill>
              </a:rPr>
              <a:t> </a:t>
            </a:r>
            <a:r>
              <a:rPr lang="fr-CA" b="1" dirty="0" err="1" smtClean="0">
                <a:solidFill>
                  <a:srgbClr val="00B050"/>
                </a:solidFill>
              </a:rPr>
              <a:t>members</a:t>
            </a:r>
            <a:r>
              <a:rPr lang="fr-CA" b="1" dirty="0" smtClean="0">
                <a:solidFill>
                  <a:srgbClr val="00B050"/>
                </a:solidFill>
              </a:rPr>
              <a:t> </a:t>
            </a:r>
            <a:r>
              <a:rPr lang="fr-CA" b="1" dirty="0" err="1" smtClean="0">
                <a:solidFill>
                  <a:srgbClr val="00B050"/>
                </a:solidFill>
              </a:rPr>
              <a:t>that</a:t>
            </a:r>
            <a:r>
              <a:rPr lang="fr-CA" b="1" dirty="0" smtClean="0">
                <a:solidFill>
                  <a:srgbClr val="00B050"/>
                </a:solidFill>
              </a:rPr>
              <a:t> live far </a:t>
            </a:r>
            <a:r>
              <a:rPr lang="fr-CA" b="1" dirty="0" err="1" smtClean="0">
                <a:solidFill>
                  <a:srgbClr val="00B050"/>
                </a:solidFill>
              </a:rPr>
              <a:t>away</a:t>
            </a:r>
            <a:r>
              <a:rPr lang="fr-CA" b="1" dirty="0" smtClean="0">
                <a:solidFill>
                  <a:srgbClr val="00B050"/>
                </a:solidFill>
              </a:rPr>
              <a:t>. </a:t>
            </a:r>
            <a:r>
              <a:rPr lang="fr-CA" b="1" dirty="0" err="1" smtClean="0">
                <a:solidFill>
                  <a:srgbClr val="FF0000"/>
                </a:solidFill>
              </a:rPr>
              <a:t>Secondly</a:t>
            </a:r>
            <a:r>
              <a:rPr lang="fr-CA" b="1" dirty="0" smtClean="0">
                <a:solidFill>
                  <a:srgbClr val="FF0000"/>
                </a:solidFill>
              </a:rPr>
              <a:t>, Facebook </a:t>
            </a:r>
            <a:r>
              <a:rPr lang="fr-CA" b="1" dirty="0" err="1" smtClean="0">
                <a:solidFill>
                  <a:srgbClr val="FF0000"/>
                </a:solidFill>
              </a:rPr>
              <a:t>is</a:t>
            </a:r>
            <a:r>
              <a:rPr lang="fr-CA" b="1" dirty="0" smtClean="0">
                <a:solidFill>
                  <a:srgbClr val="FF0000"/>
                </a:solidFill>
              </a:rPr>
              <a:t> a positive </a:t>
            </a:r>
            <a:r>
              <a:rPr lang="fr-CA" b="1" dirty="0" err="1" smtClean="0">
                <a:solidFill>
                  <a:srgbClr val="FF0000"/>
                </a:solidFill>
              </a:rPr>
              <a:t>thing</a:t>
            </a:r>
            <a:r>
              <a:rPr lang="fr-CA" b="1" dirty="0" smtClean="0">
                <a:solidFill>
                  <a:srgbClr val="FF0000"/>
                </a:solidFill>
              </a:rPr>
              <a:t> for </a:t>
            </a:r>
            <a:r>
              <a:rPr lang="fr-CA" b="1" dirty="0" err="1" smtClean="0">
                <a:solidFill>
                  <a:srgbClr val="FF0000"/>
                </a:solidFill>
              </a:rPr>
              <a:t>our</a:t>
            </a:r>
            <a:r>
              <a:rPr lang="fr-CA" b="1" dirty="0" smtClean="0">
                <a:solidFill>
                  <a:srgbClr val="FF0000"/>
                </a:solidFill>
              </a:rPr>
              <a:t> society </a:t>
            </a:r>
            <a:r>
              <a:rPr lang="fr-CA" b="1" dirty="0" err="1" smtClean="0">
                <a:solidFill>
                  <a:srgbClr val="FF0000"/>
                </a:solidFill>
              </a:rPr>
              <a:t>because</a:t>
            </a:r>
            <a:r>
              <a:rPr lang="fr-CA" b="1" dirty="0" smtClean="0">
                <a:solidFill>
                  <a:srgbClr val="FF0000"/>
                </a:solidFill>
              </a:rPr>
              <a:t> </a:t>
            </a:r>
            <a:r>
              <a:rPr lang="fr-CA" b="1" dirty="0" err="1" smtClean="0">
                <a:solidFill>
                  <a:srgbClr val="FF0000"/>
                </a:solidFill>
              </a:rPr>
              <a:t>it</a:t>
            </a:r>
            <a:r>
              <a:rPr lang="fr-CA" b="1" dirty="0" smtClean="0">
                <a:solidFill>
                  <a:srgbClr val="FF0000"/>
                </a:solidFill>
              </a:rPr>
              <a:t> </a:t>
            </a:r>
            <a:r>
              <a:rPr lang="fr-CA" b="1" dirty="0" err="1" smtClean="0">
                <a:solidFill>
                  <a:srgbClr val="FF0000"/>
                </a:solidFill>
              </a:rPr>
              <a:t>allows</a:t>
            </a:r>
            <a:r>
              <a:rPr lang="fr-CA" b="1" dirty="0" smtClean="0">
                <a:solidFill>
                  <a:srgbClr val="FF0000"/>
                </a:solidFill>
              </a:rPr>
              <a:t> us to </a:t>
            </a:r>
            <a:r>
              <a:rPr lang="fr-CA" b="1" dirty="0" err="1" smtClean="0">
                <a:solidFill>
                  <a:srgbClr val="FF0000"/>
                </a:solidFill>
              </a:rPr>
              <a:t>access</a:t>
            </a:r>
            <a:r>
              <a:rPr lang="fr-CA" b="1" dirty="0" smtClean="0">
                <a:solidFill>
                  <a:srgbClr val="FF0000"/>
                </a:solidFill>
              </a:rPr>
              <a:t> the news </a:t>
            </a:r>
            <a:r>
              <a:rPr lang="fr-CA" b="1" dirty="0" err="1" smtClean="0">
                <a:solidFill>
                  <a:srgbClr val="FF0000"/>
                </a:solidFill>
              </a:rPr>
              <a:t>very</a:t>
            </a:r>
            <a:r>
              <a:rPr lang="fr-CA" b="1" dirty="0" smtClean="0">
                <a:solidFill>
                  <a:srgbClr val="FF0000"/>
                </a:solidFill>
              </a:rPr>
              <a:t> </a:t>
            </a:r>
            <a:r>
              <a:rPr lang="fr-CA" b="1" dirty="0" err="1" smtClean="0">
                <a:solidFill>
                  <a:srgbClr val="FF0000"/>
                </a:solidFill>
              </a:rPr>
              <a:t>rapidly</a:t>
            </a:r>
            <a:r>
              <a:rPr lang="fr-CA" b="1" dirty="0" smtClean="0">
                <a:solidFill>
                  <a:srgbClr val="FF0000"/>
                </a:solidFill>
              </a:rPr>
              <a:t>. </a:t>
            </a:r>
            <a:r>
              <a:rPr lang="fr-CA" b="1" dirty="0" smtClean="0">
                <a:solidFill>
                  <a:srgbClr val="002060"/>
                </a:solidFill>
              </a:rPr>
              <a:t>If </a:t>
            </a:r>
            <a:r>
              <a:rPr lang="fr-CA" b="1" dirty="0" err="1" smtClean="0">
                <a:solidFill>
                  <a:srgbClr val="002060"/>
                </a:solidFill>
              </a:rPr>
              <a:t>something</a:t>
            </a:r>
            <a:r>
              <a:rPr lang="fr-CA" b="1" dirty="0" smtClean="0">
                <a:solidFill>
                  <a:srgbClr val="002060"/>
                </a:solidFill>
              </a:rPr>
              <a:t> </a:t>
            </a:r>
            <a:r>
              <a:rPr lang="fr-CA" b="1" dirty="0" err="1" smtClean="0">
                <a:solidFill>
                  <a:srgbClr val="002060"/>
                </a:solidFill>
              </a:rPr>
              <a:t>bad</a:t>
            </a:r>
            <a:r>
              <a:rPr lang="fr-CA" b="1" dirty="0" smtClean="0">
                <a:solidFill>
                  <a:srgbClr val="002060"/>
                </a:solidFill>
              </a:rPr>
              <a:t> </a:t>
            </a:r>
            <a:r>
              <a:rPr lang="fr-CA" b="1" dirty="0" err="1" smtClean="0">
                <a:solidFill>
                  <a:srgbClr val="002060"/>
                </a:solidFill>
              </a:rPr>
              <a:t>happens</a:t>
            </a:r>
            <a:r>
              <a:rPr lang="fr-CA" b="1" dirty="0" smtClean="0">
                <a:solidFill>
                  <a:srgbClr val="002060"/>
                </a:solidFill>
              </a:rPr>
              <a:t> </a:t>
            </a:r>
            <a:r>
              <a:rPr lang="fr-CA" b="1" dirty="0" err="1" smtClean="0">
                <a:solidFill>
                  <a:srgbClr val="002060"/>
                </a:solidFill>
              </a:rPr>
              <a:t>around</a:t>
            </a:r>
            <a:r>
              <a:rPr lang="fr-CA" b="1" dirty="0" smtClean="0">
                <a:solidFill>
                  <a:srgbClr val="002060"/>
                </a:solidFill>
              </a:rPr>
              <a:t> the world and </a:t>
            </a:r>
            <a:r>
              <a:rPr lang="fr-CA" b="1" dirty="0" err="1" smtClean="0">
                <a:solidFill>
                  <a:srgbClr val="002060"/>
                </a:solidFill>
              </a:rPr>
              <a:t>you</a:t>
            </a:r>
            <a:r>
              <a:rPr lang="fr-CA" b="1" dirty="0" smtClean="0">
                <a:solidFill>
                  <a:srgbClr val="002060"/>
                </a:solidFill>
              </a:rPr>
              <a:t> are not close to a </a:t>
            </a:r>
            <a:r>
              <a:rPr lang="fr-CA" b="1" dirty="0" err="1" smtClean="0">
                <a:solidFill>
                  <a:srgbClr val="002060"/>
                </a:solidFill>
              </a:rPr>
              <a:t>television</a:t>
            </a:r>
            <a:r>
              <a:rPr lang="fr-CA" b="1" dirty="0" smtClean="0">
                <a:solidFill>
                  <a:srgbClr val="002060"/>
                </a:solidFill>
              </a:rPr>
              <a:t> or the radio, by </a:t>
            </a:r>
            <a:r>
              <a:rPr lang="fr-CA" b="1" dirty="0" err="1" smtClean="0">
                <a:solidFill>
                  <a:srgbClr val="002060"/>
                </a:solidFill>
              </a:rPr>
              <a:t>looking</a:t>
            </a:r>
            <a:r>
              <a:rPr lang="fr-CA" b="1" dirty="0" smtClean="0">
                <a:solidFill>
                  <a:srgbClr val="002060"/>
                </a:solidFill>
              </a:rPr>
              <a:t> at </a:t>
            </a:r>
            <a:r>
              <a:rPr lang="fr-CA" b="1" dirty="0" err="1" smtClean="0">
                <a:solidFill>
                  <a:srgbClr val="002060"/>
                </a:solidFill>
              </a:rPr>
              <a:t>your</a:t>
            </a:r>
            <a:r>
              <a:rPr lang="fr-CA" b="1" dirty="0" smtClean="0">
                <a:solidFill>
                  <a:srgbClr val="002060"/>
                </a:solidFill>
              </a:rPr>
              <a:t> Facebook </a:t>
            </a:r>
            <a:r>
              <a:rPr lang="fr-CA" b="1" dirty="0" err="1" smtClean="0">
                <a:solidFill>
                  <a:srgbClr val="002060"/>
                </a:solidFill>
              </a:rPr>
              <a:t>account</a:t>
            </a:r>
            <a:r>
              <a:rPr lang="fr-CA" b="1" dirty="0" smtClean="0">
                <a:solidFill>
                  <a:srgbClr val="002060"/>
                </a:solidFill>
              </a:rPr>
              <a:t> </a:t>
            </a:r>
            <a:r>
              <a:rPr lang="fr-CA" b="1" dirty="0" err="1" smtClean="0">
                <a:solidFill>
                  <a:srgbClr val="002060"/>
                </a:solidFill>
              </a:rPr>
              <a:t>you</a:t>
            </a:r>
            <a:r>
              <a:rPr lang="fr-CA" b="1" dirty="0" smtClean="0">
                <a:solidFill>
                  <a:srgbClr val="002060"/>
                </a:solidFill>
              </a:rPr>
              <a:t> </a:t>
            </a:r>
            <a:r>
              <a:rPr lang="fr-CA" b="1" dirty="0" err="1" smtClean="0">
                <a:solidFill>
                  <a:srgbClr val="002060"/>
                </a:solidFill>
              </a:rPr>
              <a:t>can</a:t>
            </a:r>
            <a:r>
              <a:rPr lang="fr-CA" b="1" dirty="0" smtClean="0">
                <a:solidFill>
                  <a:srgbClr val="002060"/>
                </a:solidFill>
              </a:rPr>
              <a:t> </a:t>
            </a:r>
            <a:r>
              <a:rPr lang="fr-CA" b="1" dirty="0" err="1" smtClean="0">
                <a:solidFill>
                  <a:srgbClr val="002060"/>
                </a:solidFill>
              </a:rPr>
              <a:t>see</a:t>
            </a:r>
            <a:r>
              <a:rPr lang="fr-CA" b="1" dirty="0" smtClean="0">
                <a:solidFill>
                  <a:srgbClr val="002060"/>
                </a:solidFill>
              </a:rPr>
              <a:t> </a:t>
            </a:r>
            <a:r>
              <a:rPr lang="fr-CA" b="1" dirty="0" err="1" smtClean="0">
                <a:solidFill>
                  <a:srgbClr val="002060"/>
                </a:solidFill>
              </a:rPr>
              <a:t>what</a:t>
            </a:r>
            <a:r>
              <a:rPr lang="fr-CA" b="1" dirty="0" smtClean="0">
                <a:solidFill>
                  <a:srgbClr val="002060"/>
                </a:solidFill>
              </a:rPr>
              <a:t> </a:t>
            </a:r>
            <a:r>
              <a:rPr lang="fr-CA" b="1" dirty="0" err="1" smtClean="0">
                <a:solidFill>
                  <a:srgbClr val="002060"/>
                </a:solidFill>
              </a:rPr>
              <a:t>happens</a:t>
            </a:r>
            <a:r>
              <a:rPr lang="fr-CA" b="1" dirty="0" smtClean="0">
                <a:solidFill>
                  <a:srgbClr val="002060"/>
                </a:solidFill>
              </a:rPr>
              <a:t> live. </a:t>
            </a:r>
            <a:r>
              <a:rPr lang="fr-CA" b="1" dirty="0" err="1" smtClean="0">
                <a:solidFill>
                  <a:srgbClr val="00B050"/>
                </a:solidFill>
              </a:rPr>
              <a:t>Therefore</a:t>
            </a:r>
            <a:r>
              <a:rPr lang="fr-CA" b="1" dirty="0" smtClean="0">
                <a:solidFill>
                  <a:srgbClr val="00B050"/>
                </a:solidFill>
              </a:rPr>
              <a:t>, Facebook </a:t>
            </a:r>
            <a:r>
              <a:rPr lang="fr-CA" b="1" dirty="0" err="1" smtClean="0">
                <a:solidFill>
                  <a:srgbClr val="00B050"/>
                </a:solidFill>
              </a:rPr>
              <a:t>is</a:t>
            </a:r>
            <a:r>
              <a:rPr lang="fr-CA" b="1" dirty="0" smtClean="0">
                <a:solidFill>
                  <a:srgbClr val="00B050"/>
                </a:solidFill>
              </a:rPr>
              <a:t> a </a:t>
            </a:r>
            <a:r>
              <a:rPr lang="fr-CA" b="1" dirty="0" err="1" smtClean="0">
                <a:solidFill>
                  <a:srgbClr val="00B050"/>
                </a:solidFill>
              </a:rPr>
              <a:t>great</a:t>
            </a:r>
            <a:r>
              <a:rPr lang="fr-CA" b="1" dirty="0" smtClean="0">
                <a:solidFill>
                  <a:srgbClr val="00B050"/>
                </a:solidFill>
              </a:rPr>
              <a:t> </a:t>
            </a:r>
            <a:r>
              <a:rPr lang="fr-CA" b="1" dirty="0" err="1" smtClean="0">
                <a:solidFill>
                  <a:srgbClr val="00B050"/>
                </a:solidFill>
              </a:rPr>
              <a:t>way</a:t>
            </a:r>
            <a:r>
              <a:rPr lang="fr-CA" b="1" dirty="0" smtClean="0">
                <a:solidFill>
                  <a:srgbClr val="00B050"/>
                </a:solidFill>
              </a:rPr>
              <a:t> to </a:t>
            </a:r>
            <a:r>
              <a:rPr lang="fr-CA" b="1" dirty="0" err="1" smtClean="0">
                <a:solidFill>
                  <a:srgbClr val="00B050"/>
                </a:solidFill>
              </a:rPr>
              <a:t>listen</a:t>
            </a:r>
            <a:r>
              <a:rPr lang="fr-CA" b="1" dirty="0" smtClean="0">
                <a:solidFill>
                  <a:srgbClr val="00B050"/>
                </a:solidFill>
              </a:rPr>
              <a:t> to the news.</a:t>
            </a:r>
          </a:p>
          <a:p>
            <a:pPr marL="0" lvl="0" indent="0">
              <a:buClr>
                <a:srgbClr val="D34817"/>
              </a:buClr>
              <a:buNone/>
            </a:pPr>
            <a:endParaRPr lang="fr-CA" b="1" dirty="0">
              <a:solidFill>
                <a:srgbClr val="00B050"/>
              </a:solidFill>
            </a:endParaRPr>
          </a:p>
          <a:p>
            <a:pPr marL="0" lvl="0" indent="0">
              <a:buClr>
                <a:srgbClr val="D34817"/>
              </a:buClr>
              <a:buNone/>
            </a:pPr>
            <a:r>
              <a:rPr lang="fr-CA" b="1" dirty="0" smtClean="0">
                <a:solidFill>
                  <a:srgbClr val="00B050"/>
                </a:solidFill>
              </a:rPr>
              <a:t>130- 140 </a:t>
            </a:r>
            <a:r>
              <a:rPr lang="fr-CA" b="1" dirty="0" err="1" smtClean="0">
                <a:solidFill>
                  <a:srgbClr val="00B050"/>
                </a:solidFill>
              </a:rPr>
              <a:t>words</a:t>
            </a:r>
            <a:endParaRPr lang="fr-CA" b="1" dirty="0" smtClean="0">
              <a:solidFill>
                <a:srgbClr val="00B050"/>
              </a:solidFill>
            </a:endParaRPr>
          </a:p>
          <a:p>
            <a:pPr marL="0" lvl="0" indent="0">
              <a:buClr>
                <a:srgbClr val="D34817"/>
              </a:buClr>
              <a:buNone/>
            </a:pPr>
            <a:endParaRPr lang="fr-CA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2560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772400" cy="868958"/>
          </a:xfrm>
        </p:spPr>
        <p:txBody>
          <a:bodyPr/>
          <a:lstStyle/>
          <a:p>
            <a:r>
              <a:rPr lang="fr-CA" b="1" dirty="0" err="1" smtClean="0">
                <a:solidFill>
                  <a:schemeClr val="tx1"/>
                </a:solidFill>
              </a:rPr>
              <a:t>Your</a:t>
            </a:r>
            <a:r>
              <a:rPr lang="fr-CA" b="1" dirty="0" smtClean="0">
                <a:solidFill>
                  <a:schemeClr val="tx1"/>
                </a:solidFill>
              </a:rPr>
              <a:t> </a:t>
            </a:r>
            <a:r>
              <a:rPr lang="fr-CA" b="1" dirty="0" err="1" smtClean="0">
                <a:solidFill>
                  <a:schemeClr val="tx1"/>
                </a:solidFill>
              </a:rPr>
              <a:t>Turn</a:t>
            </a:r>
            <a:endParaRPr lang="fr-CA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07504" y="1196752"/>
            <a:ext cx="9036496" cy="5661248"/>
          </a:xfrm>
        </p:spPr>
        <p:txBody>
          <a:bodyPr>
            <a:normAutofit fontScale="77500" lnSpcReduction="20000"/>
          </a:bodyPr>
          <a:lstStyle/>
          <a:p>
            <a:r>
              <a:rPr lang="fr-CA" b="1" dirty="0"/>
              <a:t>Y</a:t>
            </a:r>
            <a:r>
              <a:rPr lang="fr-CA" b="1" dirty="0" smtClean="0"/>
              <a:t>ou </a:t>
            </a:r>
            <a:r>
              <a:rPr lang="fr-CA" b="1" dirty="0" err="1" smtClean="0"/>
              <a:t>will</a:t>
            </a:r>
            <a:r>
              <a:rPr lang="fr-CA" b="1" dirty="0" smtClean="0"/>
              <a:t> </a:t>
            </a:r>
            <a:r>
              <a:rPr lang="fr-CA" b="1" dirty="0" err="1" smtClean="0"/>
              <a:t>choose</a:t>
            </a:r>
            <a:r>
              <a:rPr lang="fr-CA" b="1" dirty="0" smtClean="0"/>
              <a:t> a </a:t>
            </a:r>
            <a:r>
              <a:rPr lang="fr-CA" b="1" dirty="0" err="1" smtClean="0"/>
              <a:t>thesis</a:t>
            </a:r>
            <a:r>
              <a:rPr lang="fr-CA" b="1" dirty="0" smtClean="0"/>
              <a:t> </a:t>
            </a:r>
            <a:r>
              <a:rPr lang="fr-CA" b="1" dirty="0" err="1" smtClean="0"/>
              <a:t>statement</a:t>
            </a:r>
            <a:r>
              <a:rPr lang="fr-CA" b="1" dirty="0" smtClean="0"/>
              <a:t> and </a:t>
            </a:r>
            <a:r>
              <a:rPr lang="fr-CA" b="1" dirty="0" err="1" smtClean="0"/>
              <a:t>write</a:t>
            </a:r>
            <a:r>
              <a:rPr lang="fr-CA" b="1" dirty="0" smtClean="0"/>
              <a:t> a body </a:t>
            </a:r>
            <a:r>
              <a:rPr lang="fr-CA" b="1" dirty="0" err="1" smtClean="0"/>
              <a:t>paragraph</a:t>
            </a:r>
            <a:r>
              <a:rPr lang="fr-CA" b="1" dirty="0"/>
              <a:t>.</a:t>
            </a:r>
            <a:r>
              <a:rPr lang="fr-CA" b="1" dirty="0" smtClean="0"/>
              <a:t/>
            </a:r>
            <a:br>
              <a:rPr lang="fr-CA" b="1" dirty="0" smtClean="0"/>
            </a:br>
            <a:r>
              <a:rPr lang="fr-CA" b="1" dirty="0" smtClean="0"/>
              <a:t/>
            </a:r>
            <a:br>
              <a:rPr lang="fr-CA" b="1" dirty="0" smtClean="0"/>
            </a:br>
            <a:r>
              <a:rPr lang="fr-CA" b="1" dirty="0" smtClean="0"/>
              <a:t/>
            </a:r>
            <a:br>
              <a:rPr lang="fr-CA" b="1" dirty="0" smtClean="0"/>
            </a:br>
            <a:r>
              <a:rPr lang="fr-CA" b="1" dirty="0" smtClean="0"/>
              <a:t/>
            </a:r>
            <a:br>
              <a:rPr lang="fr-CA" b="1" dirty="0" smtClean="0"/>
            </a:br>
            <a:r>
              <a:rPr lang="fr-CA" b="1" dirty="0" smtClean="0"/>
              <a:t/>
            </a:r>
            <a:br>
              <a:rPr lang="fr-CA" b="1" dirty="0" smtClean="0"/>
            </a:br>
            <a:r>
              <a:rPr lang="fr-CA" b="1" dirty="0" smtClean="0"/>
              <a:t/>
            </a:r>
            <a:br>
              <a:rPr lang="fr-CA" b="1" dirty="0" smtClean="0"/>
            </a:br>
            <a:r>
              <a:rPr lang="fr-CA" b="1" dirty="0" smtClean="0"/>
              <a:t/>
            </a:r>
            <a:br>
              <a:rPr lang="fr-CA" b="1" dirty="0" smtClean="0"/>
            </a:br>
            <a:r>
              <a:rPr lang="fr-CA" b="1" dirty="0" smtClean="0"/>
              <a:t/>
            </a:r>
            <a:br>
              <a:rPr lang="fr-CA" b="1" dirty="0" smtClean="0"/>
            </a:br>
            <a:r>
              <a:rPr lang="fr-CA" b="1" dirty="0" smtClean="0"/>
              <a:t/>
            </a:r>
            <a:br>
              <a:rPr lang="fr-CA" b="1" dirty="0" smtClean="0"/>
            </a:br>
            <a:r>
              <a:rPr lang="fr-CA" b="1" dirty="0" smtClean="0"/>
              <a:t/>
            </a:r>
            <a:br>
              <a:rPr lang="fr-CA" b="1" dirty="0" smtClean="0"/>
            </a:br>
            <a:r>
              <a:rPr lang="fr-CA" b="1" dirty="0" smtClean="0"/>
              <a:t/>
            </a:r>
            <a:br>
              <a:rPr lang="fr-CA" b="1" dirty="0" smtClean="0"/>
            </a:br>
            <a:r>
              <a:rPr lang="fr-CA" b="1" dirty="0" smtClean="0"/>
              <a:t>1) </a:t>
            </a:r>
            <a:r>
              <a:rPr lang="fr-CA" b="1" dirty="0"/>
              <a:t>Physical </a:t>
            </a:r>
            <a:r>
              <a:rPr lang="fr-CA" b="1" dirty="0" err="1"/>
              <a:t>education</a:t>
            </a:r>
            <a:r>
              <a:rPr lang="fr-CA" b="1" dirty="0"/>
              <a:t> </a:t>
            </a:r>
            <a:r>
              <a:rPr lang="fr-CA" b="1" dirty="0" err="1"/>
              <a:t>should</a:t>
            </a:r>
            <a:r>
              <a:rPr lang="fr-CA" b="1" dirty="0"/>
              <a:t> </a:t>
            </a:r>
            <a:r>
              <a:rPr lang="fr-CA" b="1" dirty="0" err="1"/>
              <a:t>be</a:t>
            </a:r>
            <a:r>
              <a:rPr lang="fr-CA" b="1" dirty="0"/>
              <a:t> </a:t>
            </a:r>
            <a:r>
              <a:rPr lang="fr-CA" b="1" dirty="0" err="1" smtClean="0"/>
              <a:t>obligatory</a:t>
            </a:r>
            <a:r>
              <a:rPr lang="fr-CA" b="1" dirty="0" smtClean="0"/>
              <a:t> </a:t>
            </a:r>
            <a:r>
              <a:rPr lang="fr-CA" b="1" dirty="0" err="1" smtClean="0"/>
              <a:t>because</a:t>
            </a:r>
            <a:r>
              <a:rPr lang="fr-CA" b="1" dirty="0" smtClean="0"/>
              <a:t> </a:t>
            </a:r>
            <a:r>
              <a:rPr lang="fr-CA" b="1" dirty="0" err="1" smtClean="0"/>
              <a:t>it</a:t>
            </a:r>
            <a:r>
              <a:rPr lang="fr-CA" b="1" dirty="0" smtClean="0"/>
              <a:t> </a:t>
            </a:r>
            <a:r>
              <a:rPr lang="fr-CA" b="1" dirty="0" err="1" smtClean="0"/>
              <a:t>can</a:t>
            </a:r>
            <a:r>
              <a:rPr lang="fr-CA" b="1" dirty="0" smtClean="0"/>
              <a:t> help </a:t>
            </a:r>
            <a:br>
              <a:rPr lang="fr-CA" b="1" dirty="0" smtClean="0"/>
            </a:br>
            <a:r>
              <a:rPr lang="fr-CA" b="1" dirty="0" smtClean="0"/>
              <a:t>     </a:t>
            </a:r>
            <a:r>
              <a:rPr lang="fr-CA" b="1" dirty="0" err="1" smtClean="0"/>
              <a:t>children</a:t>
            </a:r>
            <a:r>
              <a:rPr lang="fr-CA" b="1" dirty="0" smtClean="0"/>
              <a:t> </a:t>
            </a:r>
            <a:r>
              <a:rPr lang="fr-CA" b="1" dirty="0" err="1" smtClean="0"/>
              <a:t>stay</a:t>
            </a:r>
            <a:r>
              <a:rPr lang="fr-CA" b="1" dirty="0" smtClean="0"/>
              <a:t> fit and </a:t>
            </a:r>
            <a:r>
              <a:rPr lang="fr-CA" b="1" dirty="0" err="1" smtClean="0"/>
              <a:t>it</a:t>
            </a:r>
            <a:r>
              <a:rPr lang="fr-CA" b="1" dirty="0" smtClean="0"/>
              <a:t> </a:t>
            </a:r>
            <a:r>
              <a:rPr lang="fr-CA" b="1" dirty="0" err="1" smtClean="0"/>
              <a:t>helps</a:t>
            </a:r>
            <a:r>
              <a:rPr lang="fr-CA" b="1" dirty="0" smtClean="0"/>
              <a:t> </a:t>
            </a:r>
            <a:r>
              <a:rPr lang="fr-CA" b="1" dirty="0" err="1" smtClean="0"/>
              <a:t>students</a:t>
            </a:r>
            <a:r>
              <a:rPr lang="fr-CA" b="1" dirty="0" smtClean="0"/>
              <a:t> to </a:t>
            </a:r>
            <a:r>
              <a:rPr lang="fr-CA" b="1" dirty="0" err="1" smtClean="0"/>
              <a:t>destress</a:t>
            </a:r>
            <a:r>
              <a:rPr lang="fr-CA" b="1" dirty="0" smtClean="0"/>
              <a:t>.</a:t>
            </a:r>
            <a:br>
              <a:rPr lang="fr-CA" b="1" dirty="0" smtClean="0"/>
            </a:br>
            <a:r>
              <a:rPr lang="fr-CA" b="1" dirty="0" smtClean="0"/>
              <a:t/>
            </a:r>
            <a:br>
              <a:rPr lang="fr-CA" b="1" dirty="0" smtClean="0"/>
            </a:br>
            <a:r>
              <a:rPr lang="fr-CA" b="1" dirty="0">
                <a:solidFill>
                  <a:srgbClr val="7030A0"/>
                </a:solidFill>
              </a:rPr>
              <a:t>2</a:t>
            </a:r>
            <a:r>
              <a:rPr lang="fr-CA" b="1" dirty="0" smtClean="0">
                <a:solidFill>
                  <a:srgbClr val="7030A0"/>
                </a:solidFill>
              </a:rPr>
              <a:t>) </a:t>
            </a:r>
            <a:r>
              <a:rPr lang="en-US" b="1" dirty="0">
                <a:solidFill>
                  <a:srgbClr val="7030A0"/>
                </a:solidFill>
              </a:rPr>
              <a:t>Schools should ban the presence of </a:t>
            </a:r>
            <a:r>
              <a:rPr lang="en-US" b="1" dirty="0" smtClean="0">
                <a:solidFill>
                  <a:srgbClr val="7030A0"/>
                </a:solidFill>
              </a:rPr>
              <a:t>cellphones because it 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smtClean="0">
                <a:solidFill>
                  <a:srgbClr val="7030A0"/>
                </a:solidFill>
              </a:rPr>
              <a:t>    distracts students from their school work and it can encourage  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smtClean="0">
                <a:solidFill>
                  <a:srgbClr val="7030A0"/>
                </a:solidFill>
              </a:rPr>
              <a:t>    cyber bullying at school.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)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Violence in sports should be abolished because players can 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   experience long-term health consequences and it teaches 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   children that violence is acceptable in any competitive activity.</a:t>
            </a:r>
            <a:r>
              <a:rPr lang="fr-CA" dirty="0"/>
              <a:t/>
            </a:r>
            <a:br>
              <a:rPr lang="fr-CA" dirty="0"/>
            </a:br>
            <a:endParaRPr lang="fr-CA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0"/>
            <a:ext cx="8201025" cy="389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8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247</TotalTime>
  <Words>237</Words>
  <Application>Microsoft Office PowerPoint</Application>
  <PresentationFormat>Affichage à l'écran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Franklin Gothic Book</vt:lpstr>
      <vt:lpstr>Perpetua</vt:lpstr>
      <vt:lpstr>Wingdings 2</vt:lpstr>
      <vt:lpstr>Capitaux</vt:lpstr>
      <vt:lpstr>THE BODY</vt:lpstr>
      <vt:lpstr>STRUCTURE</vt:lpstr>
      <vt:lpstr>1. TOPIC SENTENCE</vt:lpstr>
      <vt:lpstr>2. EXPLANATION</vt:lpstr>
      <vt:lpstr>3. CLOSING SENTENCE</vt:lpstr>
      <vt:lpstr>AS A WHOLE</vt:lpstr>
      <vt:lpstr>Your Turn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BODY</dc:title>
  <dc:creator>Ranalli David</dc:creator>
  <cp:lastModifiedBy>Ranalli David</cp:lastModifiedBy>
  <cp:revision>17</cp:revision>
  <dcterms:created xsi:type="dcterms:W3CDTF">2014-04-03T15:08:26Z</dcterms:created>
  <dcterms:modified xsi:type="dcterms:W3CDTF">2017-05-29T18:09:51Z</dcterms:modified>
</cp:coreProperties>
</file>